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3" r:id="rId1"/>
  </p:sldMasterIdLst>
  <p:notesMasterIdLst>
    <p:notesMasterId r:id="rId73"/>
  </p:notesMasterIdLst>
  <p:sldIdLst>
    <p:sldId id="256" r:id="rId2"/>
    <p:sldId id="258" r:id="rId3"/>
    <p:sldId id="290" r:id="rId4"/>
    <p:sldId id="328" r:id="rId5"/>
    <p:sldId id="289" r:id="rId6"/>
    <p:sldId id="259" r:id="rId7"/>
    <p:sldId id="257" r:id="rId8"/>
    <p:sldId id="317" r:id="rId9"/>
    <p:sldId id="323" r:id="rId10"/>
    <p:sldId id="321" r:id="rId11"/>
    <p:sldId id="299" r:id="rId12"/>
    <p:sldId id="322" r:id="rId13"/>
    <p:sldId id="269" r:id="rId14"/>
    <p:sldId id="270" r:id="rId15"/>
    <p:sldId id="294" r:id="rId16"/>
    <p:sldId id="295" r:id="rId17"/>
    <p:sldId id="271" r:id="rId18"/>
    <p:sldId id="261" r:id="rId19"/>
    <p:sldId id="262" r:id="rId20"/>
    <p:sldId id="298" r:id="rId21"/>
    <p:sldId id="296" r:id="rId22"/>
    <p:sldId id="263" r:id="rId23"/>
    <p:sldId id="300" r:id="rId24"/>
    <p:sldId id="264" r:id="rId25"/>
    <p:sldId id="297" r:id="rId26"/>
    <p:sldId id="303" r:id="rId27"/>
    <p:sldId id="265" r:id="rId28"/>
    <p:sldId id="266" r:id="rId29"/>
    <p:sldId id="267" r:id="rId30"/>
    <p:sldId id="318" r:id="rId31"/>
    <p:sldId id="304" r:id="rId32"/>
    <p:sldId id="324" r:id="rId33"/>
    <p:sldId id="325" r:id="rId34"/>
    <p:sldId id="320" r:id="rId35"/>
    <p:sldId id="293" r:id="rId36"/>
    <p:sldId id="333" r:id="rId37"/>
    <p:sldId id="335" r:id="rId38"/>
    <p:sldId id="338" r:id="rId39"/>
    <p:sldId id="339" r:id="rId40"/>
    <p:sldId id="340" r:id="rId41"/>
    <p:sldId id="341" r:id="rId42"/>
    <p:sldId id="342" r:id="rId43"/>
    <p:sldId id="343" r:id="rId44"/>
    <p:sldId id="334" r:id="rId45"/>
    <p:sldId id="326" r:id="rId46"/>
    <p:sldId id="291" r:id="rId47"/>
    <p:sldId id="292" r:id="rId48"/>
    <p:sldId id="273" r:id="rId49"/>
    <p:sldId id="329" r:id="rId50"/>
    <p:sldId id="274" r:id="rId51"/>
    <p:sldId id="316" r:id="rId52"/>
    <p:sldId id="310" r:id="rId53"/>
    <p:sldId id="311" r:id="rId54"/>
    <p:sldId id="313" r:id="rId55"/>
    <p:sldId id="275" r:id="rId56"/>
    <p:sldId id="276" r:id="rId57"/>
    <p:sldId id="280" r:id="rId58"/>
    <p:sldId id="281" r:id="rId59"/>
    <p:sldId id="282" r:id="rId60"/>
    <p:sldId id="336" r:id="rId61"/>
    <p:sldId id="332" r:id="rId62"/>
    <p:sldId id="331" r:id="rId63"/>
    <p:sldId id="337" r:id="rId64"/>
    <p:sldId id="285" r:id="rId65"/>
    <p:sldId id="302" r:id="rId66"/>
    <p:sldId id="288" r:id="rId67"/>
    <p:sldId id="286" r:id="rId68"/>
    <p:sldId id="268" r:id="rId69"/>
    <p:sldId id="347" r:id="rId70"/>
    <p:sldId id="306" r:id="rId71"/>
    <p:sldId id="346"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94660"/>
  </p:normalViewPr>
  <p:slideViewPr>
    <p:cSldViewPr snapToGrid="0">
      <p:cViewPr varScale="1">
        <p:scale>
          <a:sx n="62" d="100"/>
          <a:sy n="62" d="100"/>
        </p:scale>
        <p:origin x="136" y="20"/>
      </p:cViewPr>
      <p:guideLst/>
    </p:cSldViewPr>
  </p:slideViewPr>
  <p:notesTextViewPr>
    <p:cViewPr>
      <p:scale>
        <a:sx n="1" d="1"/>
        <a:sy n="1" d="1"/>
      </p:scale>
      <p:origin x="0" y="0"/>
    </p:cViewPr>
  </p:notesTextViewPr>
  <p:sorterViewPr>
    <p:cViewPr>
      <p:scale>
        <a:sx n="100" d="100"/>
        <a:sy n="100" d="100"/>
      </p:scale>
      <p:origin x="0" y="-208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B9-4738-88B6-EC21D27E23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B9-4738-88B6-EC21D27E23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B9-4738-88B6-EC21D27E23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B9-4738-88B6-EC21D27E233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2B9-4738-88B6-EC21D27E233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2B9-4738-88B6-EC21D27E233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2B9-4738-88B6-EC21D27E233C}"/>
              </c:ext>
            </c:extLst>
          </c:dPt>
          <c:cat>
            <c:strRef>
              <c:f>Sheet1!$A$1:$A$7</c:f>
              <c:strCache>
                <c:ptCount val="7"/>
                <c:pt idx="0">
                  <c:v>Falls, slips, trips</c:v>
                </c:pt>
                <c:pt idx="1">
                  <c:v>Contact with eqpt, object</c:v>
                </c:pt>
                <c:pt idx="2">
                  <c:v>Overexertion and bodily rxn</c:v>
                </c:pt>
                <c:pt idx="3">
                  <c:v>Violence</c:v>
                </c:pt>
                <c:pt idx="4">
                  <c:v>Transportation</c:v>
                </c:pt>
                <c:pt idx="5">
                  <c:v>Harmful substance / env</c:v>
                </c:pt>
                <c:pt idx="6">
                  <c:v>Fires and explosions</c:v>
                </c:pt>
              </c:strCache>
            </c:strRef>
          </c:cat>
          <c:val>
            <c:numRef>
              <c:f>Sheet1!$B$1:$B$7</c:f>
              <c:numCache>
                <c:formatCode>General</c:formatCode>
                <c:ptCount val="7"/>
                <c:pt idx="0">
                  <c:v>28.6</c:v>
                </c:pt>
                <c:pt idx="1">
                  <c:v>23.8</c:v>
                </c:pt>
                <c:pt idx="2">
                  <c:v>13.7</c:v>
                </c:pt>
                <c:pt idx="3">
                  <c:v>6.8</c:v>
                </c:pt>
                <c:pt idx="4">
                  <c:v>5.8</c:v>
                </c:pt>
                <c:pt idx="5">
                  <c:v>4.3</c:v>
                </c:pt>
                <c:pt idx="6">
                  <c:v>0.2</c:v>
                </c:pt>
              </c:numCache>
            </c:numRef>
          </c:val>
          <c:extLst>
            <c:ext xmlns:c16="http://schemas.microsoft.com/office/drawing/2014/chart" uri="{C3380CC4-5D6E-409C-BE32-E72D297353CC}">
              <c16:uniqueId val="{0000000E-42B9-4738-88B6-EC21D27E233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7506926217556139E-2"/>
          <c:y val="8.6413211950694249E-2"/>
          <c:w val="0.31467760279965007"/>
          <c:h val="0.70833552055992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C9282-B422-48FF-A6D4-4682536BD131}" type="datetimeFigureOut">
              <a:rPr lang="en-US" smtClean="0"/>
              <a:t>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D7ECC-B757-46B8-83D9-7154ED6903AD}" type="slidenum">
              <a:rPr lang="en-US" smtClean="0"/>
              <a:t>‹#›</a:t>
            </a:fld>
            <a:endParaRPr lang="en-US"/>
          </a:p>
        </p:txBody>
      </p:sp>
    </p:spTree>
    <p:extLst>
      <p:ext uri="{BB962C8B-B14F-4D97-AF65-F5344CB8AC3E}">
        <p14:creationId xmlns:p14="http://schemas.microsoft.com/office/powerpoint/2010/main" val="365077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054475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86D93-FCAC-47E0-A2EE-787E62CA814C}" type="datetimeFigureOut">
              <a:rPr lang="en-US" smtClean="0"/>
              <a:t>2/9/2018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243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A879A6-0FD0-4734-A311-86BFCA472E6E}" type="datetimeFigureOut">
              <a:rPr lang="en-US" smtClean="0"/>
              <a:t>2/9/2018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224585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554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2/9/2018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127269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BDB8791-F1B0-41E7-B7FD-A781E65C4266}" type="datetimeFigureOut">
              <a:rPr lang="en-US" smtClean="0"/>
              <a:t>2/9/2018</a:t>
            </a:fld>
            <a:endParaRPr lang="en-US" dirty="0"/>
          </a:p>
        </p:txBody>
      </p:sp>
      <p:sp>
        <p:nvSpPr>
          <p:cNvPr id="9" name="Footer Placeholder 8"/>
          <p:cNvSpPr>
            <a:spLocks noGrp="1"/>
          </p:cNvSpPr>
          <p:nvPr>
            <p:ph type="ftr" sz="quarter" idx="11"/>
          </p:nvPr>
        </p:nvSpPr>
        <p:spPr/>
        <p:txBody>
          <a:bodyPr/>
          <a:lstStyle/>
          <a:p>
            <a:r>
              <a:rPr lang="en-US" dirty="0"/>
              <a:t>
              </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707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FDD63B2-E120-4ED8-B27B-C685F510A5FE}" type="datetimeFigureOut">
              <a:rPr lang="en-US" smtClean="0"/>
              <a:t>2/9/2018</a:t>
            </a:fld>
            <a:endParaRPr lang="en-US" dirty="0"/>
          </a:p>
        </p:txBody>
      </p:sp>
      <p:sp>
        <p:nvSpPr>
          <p:cNvPr id="11" name="Footer Placeholder 10"/>
          <p:cNvSpPr>
            <a:spLocks noGrp="1"/>
          </p:cNvSpPr>
          <p:nvPr>
            <p:ph type="ftr" sz="quarter" idx="11"/>
          </p:nvPr>
        </p:nvSpPr>
        <p:spPr/>
        <p:txBody>
          <a:bodyPr/>
          <a:lstStyle/>
          <a:p>
            <a:r>
              <a:rPr lang="en-US" dirty="0"/>
              <a:t>
              </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628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AA18ACC-A947-437B-A130-35BD54FDF1E9}" type="datetimeFigureOut">
              <a:rPr lang="en-US" smtClean="0"/>
              <a:t>2/9/2018</a:t>
            </a:fld>
            <a:endParaRPr lang="en-US" dirty="0"/>
          </a:p>
        </p:txBody>
      </p:sp>
      <p:sp>
        <p:nvSpPr>
          <p:cNvPr id="7" name="Footer Placeholder 6"/>
          <p:cNvSpPr>
            <a:spLocks noGrp="1"/>
          </p:cNvSpPr>
          <p:nvPr>
            <p:ph type="ftr" sz="quarter" idx="11"/>
          </p:nvPr>
        </p:nvSpPr>
        <p:spPr/>
        <p:txBody>
          <a:bodyPr/>
          <a:lstStyle/>
          <a:p>
            <a:r>
              <a:rPr lang="en-US" dirty="0"/>
              <a:t>
              </a:t>
            </a:r>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61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C8D7E02-BCB8-4D50-A234-369438C08659}" type="datetimeFigureOut">
              <a:rPr lang="en-US" smtClean="0"/>
              <a:t>2/9/2018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543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6E86A4C-8E40-4F87-A4F0-01A0687C5742}" type="datetimeFigureOut">
              <a:rPr lang="en-US" smtClean="0"/>
              <a:t>2/9/2018</a:t>
            </a:fld>
            <a:endParaRPr lang="en-US" dirty="0"/>
          </a:p>
        </p:txBody>
      </p:sp>
      <p:sp>
        <p:nvSpPr>
          <p:cNvPr id="9" name="Footer Placeholder 8"/>
          <p:cNvSpPr>
            <a:spLocks noGrp="1"/>
          </p:cNvSpPr>
          <p:nvPr>
            <p:ph type="ftr" sz="quarter" idx="11"/>
          </p:nvPr>
        </p:nvSpPr>
        <p:spPr/>
        <p:txBody>
          <a:bodyPr/>
          <a:lstStyle/>
          <a:p>
            <a:r>
              <a:rPr lang="en-US" dirty="0"/>
              <a:t>
              </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261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5E72C73-2D91-4E12-BA25-F0AA0C03599B}" type="datetimeFigureOut">
              <a:rPr lang="en-US" smtClean="0"/>
              <a:t>2/9/2018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dirty="0"/>
              <a:t>
              </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249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BE451C3-0FF4-47C4-B829-773ADF60F88C}" type="datetimeFigureOut">
              <a:rPr lang="en-US" smtClean="0"/>
              <a:t>2/9/2018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dirty="0"/>
              <a:t>
              </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856029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flcio.org/content/download/22531/258641/4A+Workplace+Fatalities(Employment+Based)1970-2007final.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bls.gov/news.release/pdf/osh.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BSI_Group" TargetMode="External"/><Relationship Id="rId2" Type="http://schemas.openxmlformats.org/officeDocument/2006/relationships/hyperlink" Target="https://en.wikipedia.org/wiki/OHSAS_1800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mailto:Deborah.nelson.cih@outlook.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i="1" dirty="0"/>
              <a:t>A 20</a:t>
            </a:r>
            <a:r>
              <a:rPr lang="en-US" i="1" baseline="30000" dirty="0"/>
              <a:t>th</a:t>
            </a:r>
            <a:r>
              <a:rPr lang="en-US" i="1" dirty="0"/>
              <a:t>-Century IH’s Journey:  From Nixon to Trump…and Beyond?</a:t>
            </a:r>
          </a:p>
        </p:txBody>
      </p:sp>
      <p:sp>
        <p:nvSpPr>
          <p:cNvPr id="3" name="Subtitle 2"/>
          <p:cNvSpPr>
            <a:spLocks noGrp="1"/>
          </p:cNvSpPr>
          <p:nvPr>
            <p:ph type="subTitle" idx="1"/>
          </p:nvPr>
        </p:nvSpPr>
        <p:spPr>
          <a:xfrm>
            <a:off x="1100015" y="4686671"/>
            <a:ext cx="7315200" cy="914400"/>
          </a:xfrm>
        </p:spPr>
        <p:txBody>
          <a:bodyPr>
            <a:normAutofit fontScale="70000" lnSpcReduction="20000"/>
          </a:bodyPr>
          <a:lstStyle/>
          <a:p>
            <a:pPr algn="ctr"/>
            <a:r>
              <a:rPr lang="en-US" dirty="0"/>
              <a:t>Deborah Imel Nelson, Ph.D., CIH, FAIHA</a:t>
            </a:r>
          </a:p>
          <a:p>
            <a:pPr algn="ctr"/>
            <a:r>
              <a:rPr lang="en-US" dirty="0"/>
              <a:t>Pittsburgh Local Section</a:t>
            </a:r>
          </a:p>
          <a:p>
            <a:pPr algn="ctr"/>
            <a:r>
              <a:rPr lang="en-US" dirty="0"/>
              <a:t>8 February 2018, Pittsburgh, PA</a:t>
            </a:r>
          </a:p>
        </p:txBody>
      </p:sp>
      <p:grpSp>
        <p:nvGrpSpPr>
          <p:cNvPr id="12" name="Group 11"/>
          <p:cNvGrpSpPr/>
          <p:nvPr/>
        </p:nvGrpSpPr>
        <p:grpSpPr>
          <a:xfrm>
            <a:off x="0" y="0"/>
            <a:ext cx="12192000" cy="509286"/>
            <a:chOff x="0" y="1088020"/>
            <a:chExt cx="12192000" cy="509286"/>
          </a:xfrm>
        </p:grpSpPr>
        <p:sp>
          <p:nvSpPr>
            <p:cNvPr id="13" name="Rectangle 12"/>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14" name="Group 13"/>
            <p:cNvGrpSpPr/>
            <p:nvPr/>
          </p:nvGrpSpPr>
          <p:grpSpPr>
            <a:xfrm>
              <a:off x="1757038" y="1088020"/>
              <a:ext cx="9720170" cy="509286"/>
              <a:chOff x="176184" y="478420"/>
              <a:chExt cx="9720170" cy="509286"/>
            </a:xfrm>
          </p:grpSpPr>
          <p:sp>
            <p:nvSpPr>
              <p:cNvPr id="16" name="Rectangle 15"/>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7" name="Rectangle 16"/>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8" name="Rectangle 17"/>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9" name="Rectangle 18"/>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20" name="Rectangle 19"/>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21" name="Rectangle 20"/>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15" name="Rectangle 14"/>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45704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13" y="971688"/>
            <a:ext cx="3061505" cy="2452740"/>
          </a:xfrm>
        </p:spPr>
        <p:txBody>
          <a:bodyPr>
            <a:normAutofit/>
          </a:bodyPr>
          <a:lstStyle/>
          <a:p>
            <a:r>
              <a:rPr lang="en-US" dirty="0"/>
              <a:t>John F. Kennedy, 35</a:t>
            </a:r>
            <a:r>
              <a:rPr lang="en-US" baseline="30000" dirty="0"/>
              <a:t>th</a:t>
            </a:r>
            <a:r>
              <a:rPr lang="en-US" dirty="0"/>
              <a:t> POTUS, 1961 - 1963</a:t>
            </a:r>
          </a:p>
        </p:txBody>
      </p:sp>
      <p:sp>
        <p:nvSpPr>
          <p:cNvPr id="3" name="Content Placeholder 2"/>
          <p:cNvSpPr>
            <a:spLocks noGrp="1"/>
          </p:cNvSpPr>
          <p:nvPr>
            <p:ph idx="1"/>
          </p:nvPr>
        </p:nvSpPr>
        <p:spPr>
          <a:xfrm>
            <a:off x="5003587" y="864108"/>
            <a:ext cx="7315200" cy="5120640"/>
          </a:xfrm>
        </p:spPr>
        <p:txBody>
          <a:bodyPr/>
          <a:lstStyle/>
          <a:p>
            <a:endParaRPr lang="en-US" dirty="0"/>
          </a:p>
        </p:txBody>
      </p:sp>
      <p:grpSp>
        <p:nvGrpSpPr>
          <p:cNvPr id="7" name="Group 6"/>
          <p:cNvGrpSpPr/>
          <p:nvPr/>
        </p:nvGrpSpPr>
        <p:grpSpPr>
          <a:xfrm>
            <a:off x="0" y="-4665"/>
            <a:ext cx="12192000" cy="509286"/>
            <a:chOff x="0" y="1088020"/>
            <a:chExt cx="12192000" cy="509286"/>
          </a:xfrm>
        </p:grpSpPr>
        <p:sp>
          <p:nvSpPr>
            <p:cNvPr id="8" name="Rectangle 7"/>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9" name="Group 8"/>
            <p:cNvGrpSpPr/>
            <p:nvPr/>
          </p:nvGrpSpPr>
          <p:grpSpPr>
            <a:xfrm>
              <a:off x="1757038" y="1088020"/>
              <a:ext cx="9720170" cy="509286"/>
              <a:chOff x="176184" y="478420"/>
              <a:chExt cx="9720170" cy="509286"/>
            </a:xfrm>
          </p:grpSpPr>
          <p:sp>
            <p:nvSpPr>
              <p:cNvPr id="11" name="Rectangle 10"/>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2" name="Rectangle 11"/>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3" name="Rectangle 12"/>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4" name="Rectangle 13"/>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5" name="Rectangle 14"/>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6" name="Rectangle 15"/>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10" name="Rectangle 9"/>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8" name="Straight Arrow Connector 17"/>
          <p:cNvCxnSpPr/>
          <p:nvPr/>
        </p:nvCxnSpPr>
        <p:spPr>
          <a:xfrm flipV="1">
            <a:off x="1855694" y="636494"/>
            <a:ext cx="457200" cy="895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stretch>
            <a:fillRect/>
          </a:stretch>
        </p:blipFill>
        <p:spPr>
          <a:xfrm>
            <a:off x="647700" y="3328023"/>
            <a:ext cx="2292724" cy="2345796"/>
          </a:xfrm>
          <a:prstGeom prst="rect">
            <a:avLst/>
          </a:prstGeom>
        </p:spPr>
      </p:pic>
    </p:spTree>
    <p:extLst>
      <p:ext uri="{BB962C8B-B14F-4D97-AF65-F5344CB8AC3E}">
        <p14:creationId xmlns:p14="http://schemas.microsoft.com/office/powerpoint/2010/main" val="1791948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Walmart discount center opened in Rogers, Arkansas, in 1962</a:t>
            </a:r>
          </a:p>
        </p:txBody>
      </p:sp>
      <p:pic>
        <p:nvPicPr>
          <p:cNvPr id="4" name="Content Placeholder 3"/>
          <p:cNvPicPr>
            <a:picLocks noGrp="1" noChangeAspect="1"/>
          </p:cNvPicPr>
          <p:nvPr>
            <p:ph idx="1"/>
          </p:nvPr>
        </p:nvPicPr>
        <p:blipFill>
          <a:blip r:embed="rId2"/>
          <a:stretch>
            <a:fillRect/>
          </a:stretch>
        </p:blipFill>
        <p:spPr>
          <a:xfrm>
            <a:off x="8607548" y="299138"/>
            <a:ext cx="2927339" cy="2425509"/>
          </a:xfrm>
          <a:prstGeom prst="rect">
            <a:avLst/>
          </a:prstGeom>
        </p:spPr>
      </p:pic>
      <p:sp>
        <p:nvSpPr>
          <p:cNvPr id="5" name="TextBox 4"/>
          <p:cNvSpPr txBox="1"/>
          <p:nvPr/>
        </p:nvSpPr>
        <p:spPr>
          <a:xfrm>
            <a:off x="6135281" y="1123837"/>
            <a:ext cx="2202654" cy="369332"/>
          </a:xfrm>
          <a:prstGeom prst="rect">
            <a:avLst/>
          </a:prstGeom>
          <a:noFill/>
        </p:spPr>
        <p:txBody>
          <a:bodyPr wrap="none" rtlCol="0">
            <a:spAutoFit/>
          </a:bodyPr>
          <a:lstStyle/>
          <a:p>
            <a:r>
              <a:rPr lang="en-US" dirty="0"/>
              <a:t>Bentonville, AR, 1950</a:t>
            </a:r>
          </a:p>
        </p:txBody>
      </p:sp>
      <p:pic>
        <p:nvPicPr>
          <p:cNvPr id="6" name="Picture 5"/>
          <p:cNvPicPr>
            <a:picLocks noChangeAspect="1"/>
          </p:cNvPicPr>
          <p:nvPr/>
        </p:nvPicPr>
        <p:blipFill>
          <a:blip r:embed="rId3"/>
          <a:stretch>
            <a:fillRect/>
          </a:stretch>
        </p:blipFill>
        <p:spPr>
          <a:xfrm>
            <a:off x="2845302" y="3545283"/>
            <a:ext cx="6369403" cy="2093341"/>
          </a:xfrm>
          <a:prstGeom prst="rect">
            <a:avLst/>
          </a:prstGeom>
        </p:spPr>
      </p:pic>
    </p:spTree>
    <p:extLst>
      <p:ext uri="{BB962C8B-B14F-4D97-AF65-F5344CB8AC3E}">
        <p14:creationId xmlns:p14="http://schemas.microsoft.com/office/powerpoint/2010/main" val="98403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Lyndon B. Johnson, 36</a:t>
            </a:r>
            <a:r>
              <a:rPr lang="en-US" baseline="30000" dirty="0"/>
              <a:t>th</a:t>
            </a:r>
            <a:r>
              <a:rPr lang="en-US" dirty="0"/>
              <a:t> POTUS, 1963 – 1969</a:t>
            </a:r>
            <a:br>
              <a:rPr lang="en-US" dirty="0"/>
            </a:br>
            <a:br>
              <a:rPr lang="en-US" dirty="0"/>
            </a:br>
            <a:br>
              <a:rPr lang="en-US" dirty="0"/>
            </a:br>
            <a:br>
              <a:rPr lang="en-US" dirty="0"/>
            </a:b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28164" y="3186147"/>
            <a:ext cx="2093819" cy="2798601"/>
          </a:xfrm>
          <a:prstGeom prst="rect">
            <a:avLst/>
          </a:prstGeom>
        </p:spPr>
      </p:pic>
      <p:grpSp>
        <p:nvGrpSpPr>
          <p:cNvPr id="5" name="Group 4"/>
          <p:cNvGrpSpPr/>
          <p:nvPr/>
        </p:nvGrpSpPr>
        <p:grpSpPr>
          <a:xfrm>
            <a:off x="0" y="-4665"/>
            <a:ext cx="12192000" cy="509286"/>
            <a:chOff x="0" y="1088020"/>
            <a:chExt cx="12192000" cy="509286"/>
          </a:xfrm>
        </p:grpSpPr>
        <p:sp>
          <p:nvSpPr>
            <p:cNvPr id="6" name="Rectangle 5"/>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7" name="Group 6"/>
            <p:cNvGrpSpPr/>
            <p:nvPr/>
          </p:nvGrpSpPr>
          <p:grpSpPr>
            <a:xfrm>
              <a:off x="1757038" y="1088020"/>
              <a:ext cx="9720170" cy="509286"/>
              <a:chOff x="176184" y="478420"/>
              <a:chExt cx="9720170" cy="509286"/>
            </a:xfrm>
          </p:grpSpPr>
          <p:sp>
            <p:nvSpPr>
              <p:cNvPr id="9" name="Rectangle 8"/>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0" name="Rectangle 9"/>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1" name="Rectangle 10"/>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2" name="Rectangle 11"/>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3" name="Rectangle 12"/>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4" name="Rectangle 13"/>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8" name="Rectangle 7"/>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5" name="Straight Arrow Connector 14"/>
          <p:cNvCxnSpPr/>
          <p:nvPr/>
        </p:nvCxnSpPr>
        <p:spPr>
          <a:xfrm flipV="1">
            <a:off x="2207288" y="633046"/>
            <a:ext cx="1199103" cy="1240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01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13" y="971688"/>
            <a:ext cx="3061505" cy="2452740"/>
          </a:xfrm>
        </p:spPr>
        <p:txBody>
          <a:bodyPr/>
          <a:lstStyle/>
          <a:p>
            <a:r>
              <a:rPr lang="en-US" dirty="0"/>
              <a:t>Richard M. Nixon, 37th POTUS, 1969 - 1974</a:t>
            </a:r>
          </a:p>
        </p:txBody>
      </p:sp>
      <p:sp>
        <p:nvSpPr>
          <p:cNvPr id="3" name="Content Placeholder 2"/>
          <p:cNvSpPr>
            <a:spLocks noGrp="1"/>
          </p:cNvSpPr>
          <p:nvPr>
            <p:ph idx="1"/>
          </p:nvPr>
        </p:nvSpPr>
        <p:spPr>
          <a:xfrm>
            <a:off x="5003587" y="864108"/>
            <a:ext cx="7315200" cy="5120640"/>
          </a:xfrm>
        </p:spPr>
        <p:txBody>
          <a:bodyPr/>
          <a:lstStyle/>
          <a:p>
            <a:r>
              <a:rPr lang="en-US" dirty="0"/>
              <a:t>NEPA, 1970</a:t>
            </a:r>
          </a:p>
          <a:p>
            <a:r>
              <a:rPr lang="en-US" dirty="0"/>
              <a:t>OSHA, 1970</a:t>
            </a:r>
          </a:p>
          <a:p>
            <a:r>
              <a:rPr lang="en-US" dirty="0"/>
              <a:t>Clean Air Act, 1972</a:t>
            </a:r>
          </a:p>
          <a:p>
            <a:r>
              <a:rPr lang="en-US" dirty="0"/>
              <a:t>Marine Mammal Protection Act, 1972</a:t>
            </a:r>
          </a:p>
          <a:p>
            <a:r>
              <a:rPr lang="en-US" dirty="0"/>
              <a:t>Marine Protection, Research and Sanctuaries Act, 1972</a:t>
            </a:r>
          </a:p>
          <a:p>
            <a:r>
              <a:rPr lang="en-US" dirty="0"/>
              <a:t>Endangered Species Act, 1973</a:t>
            </a:r>
          </a:p>
          <a:p>
            <a:r>
              <a:rPr lang="en-US" dirty="0"/>
              <a:t>Safe Drinking Water Act of 1974</a:t>
            </a:r>
          </a:p>
          <a:p>
            <a:endParaRPr lang="en-US" dirty="0"/>
          </a:p>
        </p:txBody>
      </p:sp>
      <p:pic>
        <p:nvPicPr>
          <p:cNvPr id="5" name="Picture 4"/>
          <p:cNvPicPr>
            <a:picLocks noChangeAspect="1"/>
          </p:cNvPicPr>
          <p:nvPr/>
        </p:nvPicPr>
        <p:blipFill>
          <a:blip r:embed="rId2"/>
          <a:stretch>
            <a:fillRect/>
          </a:stretch>
        </p:blipFill>
        <p:spPr>
          <a:xfrm>
            <a:off x="613759" y="3226476"/>
            <a:ext cx="2181225" cy="2619375"/>
          </a:xfrm>
          <a:prstGeom prst="rect">
            <a:avLst/>
          </a:prstGeom>
        </p:spPr>
      </p:pic>
      <p:sp>
        <p:nvSpPr>
          <p:cNvPr id="6" name="TextBox 5"/>
          <p:cNvSpPr txBox="1"/>
          <p:nvPr/>
        </p:nvSpPr>
        <p:spPr>
          <a:xfrm>
            <a:off x="164238" y="6125579"/>
            <a:ext cx="11506227" cy="646331"/>
          </a:xfrm>
          <a:prstGeom prst="rect">
            <a:avLst/>
          </a:prstGeom>
          <a:noFill/>
        </p:spPr>
        <p:txBody>
          <a:bodyPr wrap="none" rtlCol="0">
            <a:spAutoFit/>
          </a:bodyPr>
          <a:lstStyle/>
          <a:p>
            <a:r>
              <a:rPr lang="en-US" i="1" dirty="0">
                <a:solidFill>
                  <a:srgbClr val="C00000"/>
                </a:solidFill>
              </a:rPr>
              <a:t>Academic programs gradually shift from “sanitation” to “environmental science”. OSHA and other environmental laws and </a:t>
            </a:r>
          </a:p>
          <a:p>
            <a:r>
              <a:rPr lang="en-US" i="1" dirty="0">
                <a:solidFill>
                  <a:srgbClr val="C00000"/>
                </a:solidFill>
              </a:rPr>
              <a:t>regulations result in job growth and specialization in IH, safety, environmental protection. I earned my B.S.E.S. at OU.    </a:t>
            </a:r>
          </a:p>
        </p:txBody>
      </p:sp>
      <p:sp>
        <p:nvSpPr>
          <p:cNvPr id="4" name="TextBox 3"/>
          <p:cNvSpPr txBox="1"/>
          <p:nvPr/>
        </p:nvSpPr>
        <p:spPr>
          <a:xfrm>
            <a:off x="7631289" y="1073796"/>
            <a:ext cx="3836628" cy="646331"/>
          </a:xfrm>
          <a:prstGeom prst="rect">
            <a:avLst/>
          </a:prstGeom>
          <a:noFill/>
        </p:spPr>
        <p:txBody>
          <a:bodyPr wrap="square" rtlCol="0">
            <a:spAutoFit/>
          </a:bodyPr>
          <a:lstStyle/>
          <a:p>
            <a:r>
              <a:rPr lang="en-US" dirty="0"/>
              <a:t>13,800 to 13,500 workers die on the job annually, 1969 – 1974 </a:t>
            </a:r>
          </a:p>
        </p:txBody>
      </p:sp>
      <p:grpSp>
        <p:nvGrpSpPr>
          <p:cNvPr id="7" name="Group 6"/>
          <p:cNvGrpSpPr/>
          <p:nvPr/>
        </p:nvGrpSpPr>
        <p:grpSpPr>
          <a:xfrm>
            <a:off x="0" y="-4665"/>
            <a:ext cx="12192000" cy="509286"/>
            <a:chOff x="0" y="1088020"/>
            <a:chExt cx="12192000" cy="509286"/>
          </a:xfrm>
        </p:grpSpPr>
        <p:sp>
          <p:nvSpPr>
            <p:cNvPr id="8" name="Rectangle 7"/>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9" name="Group 8"/>
            <p:cNvGrpSpPr/>
            <p:nvPr/>
          </p:nvGrpSpPr>
          <p:grpSpPr>
            <a:xfrm>
              <a:off x="1757038" y="1088020"/>
              <a:ext cx="9720170" cy="509286"/>
              <a:chOff x="176184" y="478420"/>
              <a:chExt cx="9720170" cy="509286"/>
            </a:xfrm>
          </p:grpSpPr>
          <p:sp>
            <p:nvSpPr>
              <p:cNvPr id="11" name="Rectangle 10"/>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2" name="Rectangle 11"/>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3" name="Rectangle 12"/>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4" name="Rectangle 13"/>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5" name="Rectangle 14"/>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6" name="Rectangle 15"/>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10" name="Rectangle 9"/>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8" name="Straight Arrow Connector 17"/>
          <p:cNvCxnSpPr/>
          <p:nvPr/>
        </p:nvCxnSpPr>
        <p:spPr>
          <a:xfrm>
            <a:off x="3342752" y="645452"/>
            <a:ext cx="812800"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031586" y="1630125"/>
            <a:ext cx="3712636" cy="461665"/>
          </a:xfrm>
          <a:prstGeom prst="rect">
            <a:avLst/>
          </a:prstGeom>
        </p:spPr>
        <p:txBody>
          <a:bodyPr wrap="square">
            <a:spAutoFit/>
          </a:bodyPr>
          <a:lstStyle/>
          <a:p>
            <a:r>
              <a:rPr lang="en-US" sz="800" dirty="0">
                <a:hlinkClick r:id="rId3"/>
              </a:rPr>
              <a:t>http://www.aflcio.org/content/download/22531/258641/</a:t>
            </a:r>
          </a:p>
          <a:p>
            <a:r>
              <a:rPr lang="en-US" sz="800" dirty="0">
                <a:hlinkClick r:id="rId3"/>
              </a:rPr>
              <a:t>4A+Workplace+Fatalities%28Employment+Based</a:t>
            </a:r>
          </a:p>
          <a:p>
            <a:r>
              <a:rPr lang="en-US" sz="800" dirty="0">
                <a:hlinkClick r:id="rId3"/>
              </a:rPr>
              <a:t>%291970-2007final.pdf</a:t>
            </a:r>
            <a:r>
              <a:rPr lang="en-US" sz="800" dirty="0"/>
              <a:t>     </a:t>
            </a:r>
          </a:p>
        </p:txBody>
      </p:sp>
    </p:spTree>
    <p:extLst>
      <p:ext uri="{BB962C8B-B14F-4D97-AF65-F5344CB8AC3E}">
        <p14:creationId xmlns:p14="http://schemas.microsoft.com/office/powerpoint/2010/main" val="2167452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86" y="3622876"/>
            <a:ext cx="2941694" cy="2136868"/>
          </a:xfrm>
        </p:spPr>
        <p:txBody>
          <a:bodyPr/>
          <a:lstStyle/>
          <a:p>
            <a:r>
              <a:rPr lang="en-US" dirty="0"/>
              <a:t>Gerald Ford,</a:t>
            </a:r>
            <a:br>
              <a:rPr lang="en-US" dirty="0"/>
            </a:br>
            <a:r>
              <a:rPr lang="en-US" dirty="0"/>
              <a:t>38</a:t>
            </a:r>
            <a:r>
              <a:rPr lang="en-US" baseline="30000" dirty="0"/>
              <a:t>th</a:t>
            </a:r>
            <a:r>
              <a:rPr lang="en-US" dirty="0"/>
              <a:t> POTUS, 1974 - 1977</a:t>
            </a:r>
          </a:p>
        </p:txBody>
      </p:sp>
      <p:sp>
        <p:nvSpPr>
          <p:cNvPr id="3" name="Content Placeholder 2"/>
          <p:cNvSpPr>
            <a:spLocks noGrp="1"/>
          </p:cNvSpPr>
          <p:nvPr>
            <p:ph idx="1"/>
          </p:nvPr>
        </p:nvSpPr>
        <p:spPr/>
        <p:txBody>
          <a:bodyPr/>
          <a:lstStyle/>
          <a:p>
            <a:r>
              <a:rPr lang="en-US" dirty="0"/>
              <a:t>RCRA (1976) Impact:  trend to non-hazardous materials in manufacturing, reducing worker exposure  </a:t>
            </a:r>
          </a:p>
          <a:p>
            <a:endParaRPr lang="en-US" dirty="0"/>
          </a:p>
        </p:txBody>
      </p:sp>
      <p:pic>
        <p:nvPicPr>
          <p:cNvPr id="4" name="Picture 3"/>
          <p:cNvPicPr>
            <a:picLocks noChangeAspect="1"/>
          </p:cNvPicPr>
          <p:nvPr/>
        </p:nvPicPr>
        <p:blipFill>
          <a:blip r:embed="rId2"/>
          <a:stretch>
            <a:fillRect/>
          </a:stretch>
        </p:blipFill>
        <p:spPr>
          <a:xfrm>
            <a:off x="909739" y="1271773"/>
            <a:ext cx="1544093" cy="2135042"/>
          </a:xfrm>
          <a:prstGeom prst="rect">
            <a:avLst/>
          </a:prstGeom>
        </p:spPr>
      </p:pic>
      <p:sp>
        <p:nvSpPr>
          <p:cNvPr id="5" name="TextBox 4"/>
          <p:cNvSpPr txBox="1"/>
          <p:nvPr/>
        </p:nvSpPr>
        <p:spPr>
          <a:xfrm>
            <a:off x="7157155" y="1271773"/>
            <a:ext cx="3836628" cy="646331"/>
          </a:xfrm>
          <a:prstGeom prst="rect">
            <a:avLst/>
          </a:prstGeom>
          <a:noFill/>
        </p:spPr>
        <p:txBody>
          <a:bodyPr wrap="square" rtlCol="0">
            <a:spAutoFit/>
          </a:bodyPr>
          <a:lstStyle/>
          <a:p>
            <a:r>
              <a:rPr lang="en-US" dirty="0"/>
              <a:t>13,500 – 12,900 workers die on the job annually,  1974 - 1977</a:t>
            </a:r>
          </a:p>
        </p:txBody>
      </p:sp>
      <p:grpSp>
        <p:nvGrpSpPr>
          <p:cNvPr id="6" name="Group 5"/>
          <p:cNvGrpSpPr/>
          <p:nvPr/>
        </p:nvGrpSpPr>
        <p:grpSpPr>
          <a:xfrm>
            <a:off x="0" y="0"/>
            <a:ext cx="12192000" cy="509286"/>
            <a:chOff x="0" y="1088020"/>
            <a:chExt cx="12192000" cy="509286"/>
          </a:xfrm>
        </p:grpSpPr>
        <p:sp>
          <p:nvSpPr>
            <p:cNvPr id="7" name="Rectangle 6"/>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8" name="Group 7"/>
            <p:cNvGrpSpPr/>
            <p:nvPr/>
          </p:nvGrpSpPr>
          <p:grpSpPr>
            <a:xfrm>
              <a:off x="1757038" y="1088020"/>
              <a:ext cx="9720170" cy="509286"/>
              <a:chOff x="176184" y="478420"/>
              <a:chExt cx="9720170" cy="509286"/>
            </a:xfrm>
          </p:grpSpPr>
          <p:sp>
            <p:nvSpPr>
              <p:cNvPr id="10" name="Rectangle 9"/>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1" name="Rectangle 10"/>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2" name="Rectangle 11"/>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3" name="Rectangle 12"/>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4" name="Rectangle 13"/>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5" name="Rectangle 14"/>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9" name="Rectangle 8"/>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6" name="Straight Arrow Connector 15"/>
          <p:cNvCxnSpPr/>
          <p:nvPr/>
        </p:nvCxnSpPr>
        <p:spPr>
          <a:xfrm>
            <a:off x="4097867" y="713185"/>
            <a:ext cx="8128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09859" y="6253864"/>
            <a:ext cx="8029891" cy="369332"/>
          </a:xfrm>
          <a:prstGeom prst="rect">
            <a:avLst/>
          </a:prstGeom>
        </p:spPr>
        <p:txBody>
          <a:bodyPr wrap="none">
            <a:spAutoFit/>
          </a:bodyPr>
          <a:lstStyle/>
          <a:p>
            <a:r>
              <a:rPr lang="en-US" i="1" dirty="0">
                <a:solidFill>
                  <a:srgbClr val="FF0000"/>
                </a:solidFill>
              </a:rPr>
              <a:t>I earned my M.S.E.S. and went to work for OSHA as the first female IH in Oklahoma</a:t>
            </a:r>
            <a:r>
              <a:rPr lang="en-US" dirty="0"/>
              <a:t>.  </a:t>
            </a:r>
          </a:p>
        </p:txBody>
      </p:sp>
    </p:spTree>
    <p:extLst>
      <p:ext uri="{BB962C8B-B14F-4D97-AF65-F5344CB8AC3E}">
        <p14:creationId xmlns:p14="http://schemas.microsoft.com/office/powerpoint/2010/main" val="271731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Valley of the Drums, Bullitt County, Kentucky</a:t>
            </a:r>
          </a:p>
        </p:txBody>
      </p:sp>
      <p:pic>
        <p:nvPicPr>
          <p:cNvPr id="4" name="Content Placeholder 3"/>
          <p:cNvPicPr>
            <a:picLocks noGrp="1" noChangeAspect="1"/>
          </p:cNvPicPr>
          <p:nvPr>
            <p:ph sz="half" idx="1"/>
          </p:nvPr>
        </p:nvPicPr>
        <p:blipFill>
          <a:blip r:embed="rId2"/>
          <a:stretch>
            <a:fillRect/>
          </a:stretch>
        </p:blipFill>
        <p:spPr>
          <a:xfrm>
            <a:off x="3867150" y="2148181"/>
            <a:ext cx="3475038" cy="2561638"/>
          </a:xfrm>
          <a:prstGeom prst="rect">
            <a:avLst/>
          </a:prstGeom>
        </p:spPr>
      </p:pic>
      <p:sp>
        <p:nvSpPr>
          <p:cNvPr id="5" name="Content Placeholder 4"/>
          <p:cNvSpPr>
            <a:spLocks noGrp="1"/>
          </p:cNvSpPr>
          <p:nvPr>
            <p:ph sz="half" idx="2"/>
          </p:nvPr>
        </p:nvSpPr>
        <p:spPr/>
        <p:txBody>
          <a:bodyPr/>
          <a:lstStyle/>
          <a:p>
            <a:r>
              <a:rPr lang="en-US" dirty="0"/>
              <a:t>Started in 1960s</a:t>
            </a:r>
          </a:p>
          <a:p>
            <a:r>
              <a:rPr lang="en-US" dirty="0"/>
              <a:t>Burned for a week in 1966</a:t>
            </a:r>
          </a:p>
          <a:p>
            <a:r>
              <a:rPr lang="en-US" dirty="0"/>
              <a:t>KDNREP investigated in 1978; revealed ~100,000 drums</a:t>
            </a:r>
          </a:p>
          <a:p>
            <a:r>
              <a:rPr lang="en-US" dirty="0"/>
              <a:t>Major motivation for CERCLA (Superfund), 1980</a:t>
            </a:r>
          </a:p>
        </p:txBody>
      </p:sp>
    </p:spTree>
    <p:extLst>
      <p:ext uri="{BB962C8B-B14F-4D97-AF65-F5344CB8AC3E}">
        <p14:creationId xmlns:p14="http://schemas.microsoft.com/office/powerpoint/2010/main" val="53260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 Canal, NY</a:t>
            </a:r>
          </a:p>
        </p:txBody>
      </p:sp>
      <p:sp>
        <p:nvSpPr>
          <p:cNvPr id="3" name="Content Placeholder 2"/>
          <p:cNvSpPr>
            <a:spLocks noGrp="1"/>
          </p:cNvSpPr>
          <p:nvPr>
            <p:ph sz="half" idx="1"/>
          </p:nvPr>
        </p:nvSpPr>
        <p:spPr/>
        <p:txBody>
          <a:bodyPr>
            <a:normAutofit fontScale="92500" lnSpcReduction="10000"/>
          </a:bodyPr>
          <a:lstStyle/>
          <a:p>
            <a:r>
              <a:rPr lang="en-US" dirty="0"/>
              <a:t>Intended as model community in 1890s</a:t>
            </a:r>
          </a:p>
          <a:p>
            <a:r>
              <a:rPr lang="en-US" dirty="0"/>
              <a:t>Canal originally dug to provide a shipping lane; abandoned, became a dump site</a:t>
            </a:r>
          </a:p>
          <a:p>
            <a:r>
              <a:rPr lang="en-US" dirty="0"/>
              <a:t>Purchased by Hooker Chemical, Drained, lined with clay, used for industrial waste</a:t>
            </a:r>
          </a:p>
          <a:p>
            <a:r>
              <a:rPr lang="en-US" dirty="0"/>
              <a:t>Sold to local school district; schools, homes, apartments built</a:t>
            </a:r>
          </a:p>
          <a:p>
            <a:r>
              <a:rPr lang="en-US" dirty="0"/>
              <a:t>Investigations began 1977</a:t>
            </a:r>
          </a:p>
          <a:p>
            <a:r>
              <a:rPr lang="en-US" dirty="0"/>
              <a:t>President Carter declared federal health emergency in 1978</a:t>
            </a:r>
          </a:p>
          <a:p>
            <a:r>
              <a:rPr lang="en-US" dirty="0"/>
              <a:t>First entry on Superfund list</a:t>
            </a:r>
          </a:p>
        </p:txBody>
      </p:sp>
      <p:pic>
        <p:nvPicPr>
          <p:cNvPr id="5" name="Content Placeholder 4"/>
          <p:cNvPicPr>
            <a:picLocks noGrp="1" noChangeAspect="1"/>
          </p:cNvPicPr>
          <p:nvPr>
            <p:ph sz="half" idx="2"/>
          </p:nvPr>
        </p:nvPicPr>
        <p:blipFill>
          <a:blip r:embed="rId2"/>
          <a:stretch>
            <a:fillRect/>
          </a:stretch>
        </p:blipFill>
        <p:spPr>
          <a:xfrm>
            <a:off x="8246269" y="1338263"/>
            <a:ext cx="2619375" cy="4181475"/>
          </a:xfrm>
          <a:prstGeom prst="rect">
            <a:avLst/>
          </a:prstGeom>
        </p:spPr>
      </p:pic>
    </p:spTree>
    <p:extLst>
      <p:ext uri="{BB962C8B-B14F-4D97-AF65-F5344CB8AC3E}">
        <p14:creationId xmlns:p14="http://schemas.microsoft.com/office/powerpoint/2010/main" val="1582941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1973 and 1979 Oil Crises </a:t>
            </a:r>
          </a:p>
        </p:txBody>
      </p:sp>
      <p:pic>
        <p:nvPicPr>
          <p:cNvPr id="4" name="Content Placeholder 3"/>
          <p:cNvPicPr>
            <a:picLocks noGrp="1" noChangeAspect="1"/>
          </p:cNvPicPr>
          <p:nvPr>
            <p:ph idx="1"/>
          </p:nvPr>
        </p:nvPicPr>
        <p:blipFill>
          <a:blip r:embed="rId2"/>
          <a:stretch>
            <a:fillRect/>
          </a:stretch>
        </p:blipFill>
        <p:spPr>
          <a:xfrm>
            <a:off x="3752991" y="1656285"/>
            <a:ext cx="7315200" cy="3536286"/>
          </a:xfrm>
          <a:prstGeom prst="rect">
            <a:avLst/>
          </a:prstGeom>
        </p:spPr>
      </p:pic>
    </p:spTree>
    <p:extLst>
      <p:ext uri="{BB962C8B-B14F-4D97-AF65-F5344CB8AC3E}">
        <p14:creationId xmlns:p14="http://schemas.microsoft.com/office/powerpoint/2010/main" val="1997609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Jimmy Carter, 39</a:t>
            </a:r>
            <a:r>
              <a:rPr lang="en-US" baseline="30000" dirty="0"/>
              <a:t>th</a:t>
            </a:r>
            <a:r>
              <a:rPr lang="en-US" dirty="0"/>
              <a:t> POTUS, 1977 - 1981</a:t>
            </a:r>
          </a:p>
        </p:txBody>
      </p:sp>
      <p:sp>
        <p:nvSpPr>
          <p:cNvPr id="5" name="Content Placeholder 4"/>
          <p:cNvSpPr>
            <a:spLocks noGrp="1"/>
          </p:cNvSpPr>
          <p:nvPr>
            <p:ph idx="1"/>
          </p:nvPr>
        </p:nvSpPr>
        <p:spPr/>
        <p:txBody>
          <a:bodyPr/>
          <a:lstStyle/>
          <a:p>
            <a:r>
              <a:rPr lang="en-US" dirty="0"/>
              <a:t>Sweater Speech, April 1977</a:t>
            </a:r>
          </a:p>
          <a:p>
            <a:r>
              <a:rPr lang="en-US" dirty="0"/>
              <a:t>Thermometers went up in the summer, down in the winter, and Mylar went up on the  windows</a:t>
            </a:r>
          </a:p>
          <a:p>
            <a:r>
              <a:rPr lang="en-US" dirty="0"/>
              <a:t>Energy conservation resulted in tighter buildings … sick building syndrome appears on the scene  </a:t>
            </a:r>
          </a:p>
          <a:p>
            <a:r>
              <a:rPr lang="en-US" dirty="0"/>
              <a:t>Beginning of sophisticated, computer-aided, numerically-controlled manufacturing</a:t>
            </a:r>
          </a:p>
          <a:p>
            <a:r>
              <a:rPr lang="en-US" dirty="0"/>
              <a:t>RCRA (1976) Impact:  trend to non-hazardous materials in manufacturing, reducing worker exposure  </a:t>
            </a:r>
          </a:p>
        </p:txBody>
      </p:sp>
      <p:pic>
        <p:nvPicPr>
          <p:cNvPr id="6" name="Picture 5"/>
          <p:cNvPicPr>
            <a:picLocks noChangeAspect="1"/>
          </p:cNvPicPr>
          <p:nvPr/>
        </p:nvPicPr>
        <p:blipFill>
          <a:blip r:embed="rId2"/>
          <a:stretch>
            <a:fillRect/>
          </a:stretch>
        </p:blipFill>
        <p:spPr>
          <a:xfrm>
            <a:off x="897821" y="4260723"/>
            <a:ext cx="2409825" cy="1724025"/>
          </a:xfrm>
          <a:prstGeom prst="rect">
            <a:avLst/>
          </a:prstGeom>
        </p:spPr>
      </p:pic>
      <p:sp>
        <p:nvSpPr>
          <p:cNvPr id="7" name="TextBox 6"/>
          <p:cNvSpPr txBox="1"/>
          <p:nvPr/>
        </p:nvSpPr>
        <p:spPr>
          <a:xfrm>
            <a:off x="7526868" y="1287846"/>
            <a:ext cx="3836628" cy="646331"/>
          </a:xfrm>
          <a:prstGeom prst="rect">
            <a:avLst/>
          </a:prstGeom>
          <a:noFill/>
        </p:spPr>
        <p:txBody>
          <a:bodyPr wrap="square" rtlCol="0">
            <a:spAutoFit/>
          </a:bodyPr>
          <a:lstStyle/>
          <a:p>
            <a:r>
              <a:rPr lang="en-US" dirty="0"/>
              <a:t> 2,900 to 12,500 workers die on the job annually, 1977 - 1981</a:t>
            </a:r>
          </a:p>
        </p:txBody>
      </p:sp>
      <p:grpSp>
        <p:nvGrpSpPr>
          <p:cNvPr id="8" name="Group 7"/>
          <p:cNvGrpSpPr/>
          <p:nvPr/>
        </p:nvGrpSpPr>
        <p:grpSpPr>
          <a:xfrm>
            <a:off x="0" y="0"/>
            <a:ext cx="12192000" cy="509286"/>
            <a:chOff x="0" y="1088020"/>
            <a:chExt cx="12192000" cy="509286"/>
          </a:xfrm>
        </p:grpSpPr>
        <p:sp>
          <p:nvSpPr>
            <p:cNvPr id="9" name="Rectangle 8"/>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10" name="Group 9"/>
            <p:cNvGrpSpPr/>
            <p:nvPr/>
          </p:nvGrpSpPr>
          <p:grpSpPr>
            <a:xfrm>
              <a:off x="1757038" y="1088020"/>
              <a:ext cx="9720170" cy="509286"/>
              <a:chOff x="176184" y="478420"/>
              <a:chExt cx="9720170" cy="509286"/>
            </a:xfrm>
          </p:grpSpPr>
          <p:sp>
            <p:nvSpPr>
              <p:cNvPr id="12" name="Rectangle 11"/>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3" name="Rectangle 12"/>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4" name="Rectangle 13"/>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5" name="Rectangle 14"/>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6" name="Rectangle 15"/>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7" name="Rectangle 16"/>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11" name="Rectangle 10"/>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8" name="Straight Arrow Connector 17"/>
          <p:cNvCxnSpPr/>
          <p:nvPr/>
        </p:nvCxnSpPr>
        <p:spPr>
          <a:xfrm flipV="1">
            <a:off x="4639733" y="694267"/>
            <a:ext cx="609600" cy="1693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09858" y="6339571"/>
            <a:ext cx="6306855" cy="369332"/>
          </a:xfrm>
          <a:prstGeom prst="rect">
            <a:avLst/>
          </a:prstGeom>
        </p:spPr>
        <p:txBody>
          <a:bodyPr wrap="none">
            <a:spAutoFit/>
          </a:bodyPr>
          <a:lstStyle/>
          <a:p>
            <a:r>
              <a:rPr lang="en-US" i="1" dirty="0">
                <a:solidFill>
                  <a:srgbClr val="C00000"/>
                </a:solidFill>
              </a:rPr>
              <a:t>I went back to grad school to earn Ph.D. in Environmental Health.  </a:t>
            </a:r>
            <a:endParaRPr lang="en-US" dirty="0"/>
          </a:p>
        </p:txBody>
      </p:sp>
    </p:spTree>
    <p:extLst>
      <p:ext uri="{BB962C8B-B14F-4D97-AF65-F5344CB8AC3E}">
        <p14:creationId xmlns:p14="http://schemas.microsoft.com/office/powerpoint/2010/main" val="3233147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8" y="-104949"/>
            <a:ext cx="2947482" cy="4601183"/>
          </a:xfrm>
        </p:spPr>
        <p:txBody>
          <a:bodyPr/>
          <a:lstStyle/>
          <a:p>
            <a:r>
              <a:rPr lang="en-US" dirty="0"/>
              <a:t>Ronald Reagan, 40</a:t>
            </a:r>
            <a:r>
              <a:rPr lang="en-US" baseline="30000" dirty="0"/>
              <a:t>th</a:t>
            </a:r>
            <a:r>
              <a:rPr lang="en-US" dirty="0"/>
              <a:t> POTUS, 1981 – 1989                                    </a:t>
            </a:r>
            <a:br>
              <a:rPr lang="en-US" dirty="0"/>
            </a:br>
            <a:endParaRPr lang="en-US" dirty="0"/>
          </a:p>
        </p:txBody>
      </p:sp>
      <p:sp>
        <p:nvSpPr>
          <p:cNvPr id="3" name="Content Placeholder 2"/>
          <p:cNvSpPr>
            <a:spLocks noGrp="1"/>
          </p:cNvSpPr>
          <p:nvPr>
            <p:ph idx="1"/>
          </p:nvPr>
        </p:nvSpPr>
        <p:spPr/>
        <p:txBody>
          <a:bodyPr>
            <a:normAutofit/>
          </a:bodyPr>
          <a:lstStyle/>
          <a:p>
            <a:r>
              <a:rPr lang="en-US" dirty="0"/>
              <a:t>OSHA implements Hazard Communications Standard, requiring labels and MSDS</a:t>
            </a:r>
          </a:p>
          <a:p>
            <a:pPr lvl="1"/>
            <a:r>
              <a:rPr lang="en-US" dirty="0"/>
              <a:t>Field practice becomes much easier with knowledge of chemicals used in the workplace</a:t>
            </a:r>
          </a:p>
          <a:p>
            <a:r>
              <a:rPr lang="en-US" dirty="0"/>
              <a:t>Metric mile-markers on I-35 came down.  </a:t>
            </a:r>
          </a:p>
        </p:txBody>
      </p:sp>
      <p:sp>
        <p:nvSpPr>
          <p:cNvPr id="4" name="TextBox 3"/>
          <p:cNvSpPr txBox="1"/>
          <p:nvPr/>
        </p:nvSpPr>
        <p:spPr>
          <a:xfrm>
            <a:off x="252919" y="6254044"/>
            <a:ext cx="4636590" cy="369332"/>
          </a:xfrm>
          <a:prstGeom prst="rect">
            <a:avLst/>
          </a:prstGeom>
          <a:noFill/>
        </p:spPr>
        <p:txBody>
          <a:bodyPr wrap="none" rtlCol="0">
            <a:spAutoFit/>
          </a:bodyPr>
          <a:lstStyle/>
          <a:p>
            <a:r>
              <a:rPr lang="en-US" i="1" dirty="0">
                <a:solidFill>
                  <a:srgbClr val="C00000"/>
                </a:solidFill>
              </a:rPr>
              <a:t>I earned my Ph.D. and CIH, and had two sons.     </a:t>
            </a:r>
          </a:p>
        </p:txBody>
      </p:sp>
      <p:sp>
        <p:nvSpPr>
          <p:cNvPr id="5" name="TextBox 4"/>
          <p:cNvSpPr txBox="1"/>
          <p:nvPr/>
        </p:nvSpPr>
        <p:spPr>
          <a:xfrm>
            <a:off x="7347840" y="1253979"/>
            <a:ext cx="3836628" cy="646331"/>
          </a:xfrm>
          <a:prstGeom prst="rect">
            <a:avLst/>
          </a:prstGeom>
          <a:noFill/>
        </p:spPr>
        <p:txBody>
          <a:bodyPr wrap="square" rtlCol="0">
            <a:spAutoFit/>
          </a:bodyPr>
          <a:lstStyle/>
          <a:p>
            <a:r>
              <a:rPr lang="en-US" dirty="0"/>
              <a:t>12,500 – 10,400 workers die on the job annually, 1981 – 1989 </a:t>
            </a:r>
          </a:p>
        </p:txBody>
      </p:sp>
      <p:grpSp>
        <p:nvGrpSpPr>
          <p:cNvPr id="6" name="Group 5"/>
          <p:cNvGrpSpPr/>
          <p:nvPr/>
        </p:nvGrpSpPr>
        <p:grpSpPr>
          <a:xfrm>
            <a:off x="0" y="-34469"/>
            <a:ext cx="12192000" cy="509286"/>
            <a:chOff x="0" y="1088020"/>
            <a:chExt cx="12192000" cy="509286"/>
          </a:xfrm>
        </p:grpSpPr>
        <p:sp>
          <p:nvSpPr>
            <p:cNvPr id="7" name="Rectangle 6"/>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8" name="Group 7"/>
            <p:cNvGrpSpPr/>
            <p:nvPr/>
          </p:nvGrpSpPr>
          <p:grpSpPr>
            <a:xfrm>
              <a:off x="1757038" y="1088020"/>
              <a:ext cx="9720170" cy="509286"/>
              <a:chOff x="176184" y="478420"/>
              <a:chExt cx="9720170" cy="509286"/>
            </a:xfrm>
          </p:grpSpPr>
          <p:sp>
            <p:nvSpPr>
              <p:cNvPr id="10" name="Rectangle 9"/>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1" name="Rectangle 10"/>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2" name="Rectangle 11"/>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3" name="Rectangle 12"/>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4" name="Rectangle 13"/>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5" name="Rectangle 14"/>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9" name="Rectangle 8"/>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6" name="Straight Arrow Connector 15"/>
          <p:cNvCxnSpPr/>
          <p:nvPr/>
        </p:nvCxnSpPr>
        <p:spPr>
          <a:xfrm flipV="1">
            <a:off x="5350933" y="677333"/>
            <a:ext cx="1202267" cy="1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stretch>
            <a:fillRect/>
          </a:stretch>
        </p:blipFill>
        <p:spPr>
          <a:xfrm>
            <a:off x="1092824" y="3191309"/>
            <a:ext cx="2085975" cy="2609850"/>
          </a:xfrm>
          <a:prstGeom prst="rect">
            <a:avLst/>
          </a:prstGeom>
        </p:spPr>
      </p:pic>
    </p:spTree>
    <p:extLst>
      <p:ext uri="{BB962C8B-B14F-4D97-AF65-F5344CB8AC3E}">
        <p14:creationId xmlns:p14="http://schemas.microsoft.com/office/powerpoint/2010/main" val="159355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p:txBody>
          <a:bodyPr/>
          <a:lstStyle/>
          <a:p>
            <a:r>
              <a:rPr lang="en-US" dirty="0"/>
              <a:t>To wander through some of the political, economic, technological, social, and cultural changes of the past 60 years, in approximate chronological order </a:t>
            </a:r>
          </a:p>
          <a:p>
            <a:r>
              <a:rPr lang="en-US" dirty="0"/>
              <a:t>To consider the impact of theses changes on practice of industrial hygiene, safety, and environmental protection</a:t>
            </a:r>
          </a:p>
          <a:p>
            <a:r>
              <a:rPr lang="en-US" dirty="0"/>
              <a:t>To wonder what might be in our future, and how that might impact your practice of OESH</a:t>
            </a:r>
          </a:p>
        </p:txBody>
      </p:sp>
    </p:spTree>
    <p:extLst>
      <p:ext uri="{BB962C8B-B14F-4D97-AF65-F5344CB8AC3E}">
        <p14:creationId xmlns:p14="http://schemas.microsoft.com/office/powerpoint/2010/main" val="311905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First female chief at EPA</a:t>
            </a:r>
          </a:p>
        </p:txBody>
      </p:sp>
      <p:pic>
        <p:nvPicPr>
          <p:cNvPr id="7" name="Content Placeholder 6"/>
          <p:cNvPicPr>
            <a:picLocks noGrp="1" noChangeAspect="1"/>
          </p:cNvPicPr>
          <p:nvPr>
            <p:ph sz="half" idx="1"/>
          </p:nvPr>
        </p:nvPicPr>
        <p:blipFill>
          <a:blip r:embed="rId2"/>
          <a:stretch>
            <a:fillRect/>
          </a:stretch>
        </p:blipFill>
        <p:spPr>
          <a:xfrm>
            <a:off x="4671394" y="2013868"/>
            <a:ext cx="2022916" cy="2948657"/>
          </a:xfrm>
          <a:prstGeom prst="rect">
            <a:avLst/>
          </a:prstGeom>
        </p:spPr>
      </p:pic>
      <p:sp>
        <p:nvSpPr>
          <p:cNvPr id="6" name="Content Placeholder 5"/>
          <p:cNvSpPr>
            <a:spLocks noGrp="1"/>
          </p:cNvSpPr>
          <p:nvPr>
            <p:ph sz="half" idx="2"/>
          </p:nvPr>
        </p:nvSpPr>
        <p:spPr/>
        <p:txBody>
          <a:bodyPr/>
          <a:lstStyle/>
          <a:p>
            <a:r>
              <a:rPr lang="en-US" dirty="0"/>
              <a:t>EPA Administrator 1981 - 1983 </a:t>
            </a:r>
          </a:p>
          <a:p>
            <a:r>
              <a:rPr lang="en-US" dirty="0"/>
              <a:t>Tried to reduce enforcement budget by almost half</a:t>
            </a:r>
          </a:p>
          <a:p>
            <a:r>
              <a:rPr lang="en-US" dirty="0"/>
              <a:t>EPA was accused by Congress in 1982 of mishandling a $1.6 billion toxic waste fund </a:t>
            </a:r>
          </a:p>
          <a:p>
            <a:r>
              <a:rPr lang="en-US" dirty="0"/>
              <a:t>Burford refused to release the documents and was cited for  contempt of Congress, resigned</a:t>
            </a:r>
          </a:p>
        </p:txBody>
      </p:sp>
    </p:spTree>
    <p:extLst>
      <p:ext uri="{BB962C8B-B14F-4D97-AF65-F5344CB8AC3E}">
        <p14:creationId xmlns:p14="http://schemas.microsoft.com/office/powerpoint/2010/main" val="2808842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AHERA</a:t>
            </a:r>
          </a:p>
        </p:txBody>
      </p:sp>
      <p:pic>
        <p:nvPicPr>
          <p:cNvPr id="11" name="Content Placeholder 10"/>
          <p:cNvPicPr>
            <a:picLocks noGrp="1" noChangeAspect="1"/>
          </p:cNvPicPr>
          <p:nvPr>
            <p:ph sz="half" idx="1"/>
          </p:nvPr>
        </p:nvPicPr>
        <p:blipFill>
          <a:blip r:embed="rId2"/>
          <a:stretch>
            <a:fillRect/>
          </a:stretch>
        </p:blipFill>
        <p:spPr>
          <a:xfrm>
            <a:off x="3957461" y="1795745"/>
            <a:ext cx="3475038" cy="3085888"/>
          </a:xfrm>
          <a:prstGeom prst="rect">
            <a:avLst/>
          </a:prstGeom>
        </p:spPr>
      </p:pic>
      <p:sp>
        <p:nvSpPr>
          <p:cNvPr id="9" name="Content Placeholder 8"/>
          <p:cNvSpPr>
            <a:spLocks noGrp="1"/>
          </p:cNvSpPr>
          <p:nvPr>
            <p:ph sz="half" idx="2"/>
          </p:nvPr>
        </p:nvSpPr>
        <p:spPr/>
        <p:txBody>
          <a:bodyPr/>
          <a:lstStyle/>
          <a:p>
            <a:r>
              <a:rPr lang="en-US" dirty="0"/>
              <a:t>1986, TSCA, Title II</a:t>
            </a:r>
          </a:p>
          <a:p>
            <a:r>
              <a:rPr lang="en-US" dirty="0"/>
              <a:t>Launched an industry</a:t>
            </a:r>
          </a:p>
          <a:p>
            <a:r>
              <a:rPr lang="en-US" dirty="0"/>
              <a:t>How many Tyvek® suits and PAPRs were sold? </a:t>
            </a:r>
          </a:p>
        </p:txBody>
      </p:sp>
      <p:sp>
        <p:nvSpPr>
          <p:cNvPr id="12" name="TextBox 11"/>
          <p:cNvSpPr txBox="1"/>
          <p:nvPr/>
        </p:nvSpPr>
        <p:spPr>
          <a:xfrm>
            <a:off x="252919" y="6254044"/>
            <a:ext cx="8308878" cy="369332"/>
          </a:xfrm>
          <a:prstGeom prst="rect">
            <a:avLst/>
          </a:prstGeom>
          <a:noFill/>
        </p:spPr>
        <p:txBody>
          <a:bodyPr wrap="none" rtlCol="0">
            <a:spAutoFit/>
          </a:bodyPr>
          <a:lstStyle/>
          <a:p>
            <a:r>
              <a:rPr lang="en-US" i="1" dirty="0">
                <a:solidFill>
                  <a:srgbClr val="C00000"/>
                </a:solidFill>
              </a:rPr>
              <a:t>I trained ~2000 asbestos abatement workers, and collected dozens of asbestos samples.   </a:t>
            </a:r>
          </a:p>
        </p:txBody>
      </p:sp>
    </p:spTree>
    <p:extLst>
      <p:ext uri="{BB962C8B-B14F-4D97-AF65-F5344CB8AC3E}">
        <p14:creationId xmlns:p14="http://schemas.microsoft.com/office/powerpoint/2010/main" val="307957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4" y="-230401"/>
            <a:ext cx="2947482" cy="4601183"/>
          </a:xfrm>
        </p:spPr>
        <p:txBody>
          <a:bodyPr/>
          <a:lstStyle/>
          <a:p>
            <a:r>
              <a:rPr lang="en-US" dirty="0"/>
              <a:t>George H. W. Bush, 41</a:t>
            </a:r>
            <a:r>
              <a:rPr lang="en-US" baseline="30000" dirty="0"/>
              <a:t>st</a:t>
            </a:r>
            <a:r>
              <a:rPr lang="en-US" dirty="0"/>
              <a:t> POTUS, 1989 - 1993</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7347840" y="1507980"/>
            <a:ext cx="3836628" cy="923330"/>
          </a:xfrm>
          <a:prstGeom prst="rect">
            <a:avLst/>
          </a:prstGeom>
          <a:noFill/>
        </p:spPr>
        <p:txBody>
          <a:bodyPr wrap="square" rtlCol="0">
            <a:spAutoFit/>
          </a:bodyPr>
          <a:lstStyle/>
          <a:p>
            <a:r>
              <a:rPr lang="en-US" dirty="0"/>
              <a:t>10,400 – 6331 workers die on the job annually,  1989 – 1993 (1992 switch to BLS data)</a:t>
            </a:r>
          </a:p>
        </p:txBody>
      </p:sp>
      <p:grpSp>
        <p:nvGrpSpPr>
          <p:cNvPr id="5" name="Group 4"/>
          <p:cNvGrpSpPr/>
          <p:nvPr/>
        </p:nvGrpSpPr>
        <p:grpSpPr>
          <a:xfrm>
            <a:off x="0" y="0"/>
            <a:ext cx="12192000" cy="509286"/>
            <a:chOff x="0" y="1088020"/>
            <a:chExt cx="12192000" cy="509286"/>
          </a:xfrm>
        </p:grpSpPr>
        <p:sp>
          <p:nvSpPr>
            <p:cNvPr id="6" name="Rectangle 5"/>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7" name="Group 6"/>
            <p:cNvGrpSpPr/>
            <p:nvPr/>
          </p:nvGrpSpPr>
          <p:grpSpPr>
            <a:xfrm>
              <a:off x="1757038" y="1088020"/>
              <a:ext cx="9720170" cy="509286"/>
              <a:chOff x="176184" y="478420"/>
              <a:chExt cx="9720170" cy="509286"/>
            </a:xfrm>
          </p:grpSpPr>
          <p:sp>
            <p:nvSpPr>
              <p:cNvPr id="9" name="Rectangle 8"/>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0" name="Rectangle 9"/>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1" name="Rectangle 10"/>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2" name="Rectangle 11"/>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3" name="Rectangle 12"/>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4" name="Rectangle 13"/>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8" name="Rectangle 7"/>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5" name="Straight Arrow Connector 14"/>
          <p:cNvCxnSpPr/>
          <p:nvPr/>
        </p:nvCxnSpPr>
        <p:spPr>
          <a:xfrm flipV="1">
            <a:off x="6535040" y="728133"/>
            <a:ext cx="593893" cy="1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1109418" y="3188946"/>
            <a:ext cx="2038350" cy="2609850"/>
          </a:xfrm>
          <a:prstGeom prst="rect">
            <a:avLst/>
          </a:prstGeom>
        </p:spPr>
      </p:pic>
      <p:sp>
        <p:nvSpPr>
          <p:cNvPr id="17" name="Rectangle 16"/>
          <p:cNvSpPr/>
          <p:nvPr/>
        </p:nvSpPr>
        <p:spPr>
          <a:xfrm>
            <a:off x="248218" y="6253864"/>
            <a:ext cx="11694227" cy="646331"/>
          </a:xfrm>
          <a:prstGeom prst="rect">
            <a:avLst/>
          </a:prstGeom>
        </p:spPr>
        <p:txBody>
          <a:bodyPr wrap="none">
            <a:spAutoFit/>
          </a:bodyPr>
          <a:lstStyle/>
          <a:p>
            <a:r>
              <a:rPr lang="en-US" i="1" dirty="0">
                <a:solidFill>
                  <a:srgbClr val="C00000"/>
                </a:solidFill>
              </a:rPr>
              <a:t>I joined the faculty of CEES at the OU College of Engineering as the first woman in the department, and the second woman to </a:t>
            </a:r>
          </a:p>
          <a:p>
            <a:r>
              <a:rPr lang="en-US" i="1" dirty="0">
                <a:solidFill>
                  <a:srgbClr val="C00000"/>
                </a:solidFill>
              </a:rPr>
              <a:t>earn tenure in the college, where I taught risk assessment, industrial hygiene, and safety.  </a:t>
            </a:r>
            <a:endParaRPr lang="en-US" dirty="0"/>
          </a:p>
        </p:txBody>
      </p:sp>
    </p:spTree>
    <p:extLst>
      <p:ext uri="{BB962C8B-B14F-4D97-AF65-F5344CB8AC3E}">
        <p14:creationId xmlns:p14="http://schemas.microsoft.com/office/powerpoint/2010/main" val="4116020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1990</a:t>
            </a:r>
          </a:p>
        </p:txBody>
      </p:sp>
      <p:sp>
        <p:nvSpPr>
          <p:cNvPr id="6" name="Content Placeholder 5"/>
          <p:cNvSpPr>
            <a:spLocks noGrp="1"/>
          </p:cNvSpPr>
          <p:nvPr>
            <p:ph idx="1"/>
          </p:nvPr>
        </p:nvSpPr>
        <p:spPr/>
        <p:txBody>
          <a:bodyPr/>
          <a:lstStyle/>
          <a:p>
            <a:r>
              <a:rPr lang="en-US" b="1" dirty="0"/>
              <a:t>America's Top Retailer</a:t>
            </a:r>
          </a:p>
          <a:p>
            <a:r>
              <a:rPr lang="en-US" dirty="0"/>
              <a:t>“By 1990, Walmart was the nation's number-one retailer. As the Walmart Supercenter redefined convenience and one-stop shopping, Every Day Low Prices went international.”</a:t>
            </a:r>
          </a:p>
          <a:p>
            <a:r>
              <a:rPr lang="en-US" dirty="0"/>
              <a:t>From Walmart’s Our History Web page</a:t>
            </a:r>
          </a:p>
          <a:p>
            <a:endParaRPr lang="en-US" dirty="0"/>
          </a:p>
        </p:txBody>
      </p:sp>
    </p:spTree>
    <p:extLst>
      <p:ext uri="{BB962C8B-B14F-4D97-AF65-F5344CB8AC3E}">
        <p14:creationId xmlns:p14="http://schemas.microsoft.com/office/powerpoint/2010/main" val="151954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47" y="-288275"/>
            <a:ext cx="2947482" cy="4601183"/>
          </a:xfrm>
        </p:spPr>
        <p:txBody>
          <a:bodyPr/>
          <a:lstStyle/>
          <a:p>
            <a:r>
              <a:rPr lang="en-US" dirty="0"/>
              <a:t>Bill Clinton, 42</a:t>
            </a:r>
            <a:r>
              <a:rPr lang="en-US" baseline="30000" dirty="0"/>
              <a:t>nd</a:t>
            </a:r>
            <a:r>
              <a:rPr lang="en-US" dirty="0"/>
              <a:t> POTUS, 1993 - 2001 </a:t>
            </a:r>
          </a:p>
        </p:txBody>
      </p:sp>
      <p:sp>
        <p:nvSpPr>
          <p:cNvPr id="3" name="Content Placeholder 2"/>
          <p:cNvSpPr>
            <a:spLocks noGrp="1"/>
          </p:cNvSpPr>
          <p:nvPr>
            <p:ph idx="1"/>
          </p:nvPr>
        </p:nvSpPr>
        <p:spPr/>
        <p:txBody>
          <a:bodyPr/>
          <a:lstStyle/>
          <a:p>
            <a:r>
              <a:rPr lang="en-US" dirty="0"/>
              <a:t>Al Gore promotes downsizing, right-sizing of government</a:t>
            </a:r>
          </a:p>
          <a:p>
            <a:r>
              <a:rPr lang="en-US" dirty="0"/>
              <a:t>When did we start to see a shift from government or private employment to industrial hygiene consulting (as individuals or firms) mold, radon, asbestos, indoor air … (mid- to late-90s per AIHA membership officer)</a:t>
            </a:r>
          </a:p>
          <a:p>
            <a:r>
              <a:rPr lang="en-US" dirty="0"/>
              <a:t>When did Walmart get so big?  And their purchasing power insisting on cost reductions every year … did this drive more manufacturing overseas?</a:t>
            </a:r>
          </a:p>
          <a:p>
            <a:r>
              <a:rPr lang="en-US" dirty="0"/>
              <a:t>When did auto manufacturing get so complex, with parts made in different countries and assembled elsewhere?</a:t>
            </a:r>
          </a:p>
          <a:p>
            <a:r>
              <a:rPr lang="en-US" dirty="0"/>
              <a:t>First use of the Congressional Review Act to repeal OSHA’s ergonomic regulations in 1999-2000</a:t>
            </a:r>
          </a:p>
          <a:p>
            <a:r>
              <a:rPr lang="en-US" dirty="0"/>
              <a:t>NAFTA came into effect in January 1994 … driving manufacturing south across the border?  </a:t>
            </a:r>
          </a:p>
        </p:txBody>
      </p:sp>
      <p:sp>
        <p:nvSpPr>
          <p:cNvPr id="4" name="TextBox 3"/>
          <p:cNvSpPr txBox="1"/>
          <p:nvPr/>
        </p:nvSpPr>
        <p:spPr>
          <a:xfrm>
            <a:off x="8760240" y="540942"/>
            <a:ext cx="3836628" cy="646331"/>
          </a:xfrm>
          <a:prstGeom prst="rect">
            <a:avLst/>
          </a:prstGeom>
          <a:noFill/>
        </p:spPr>
        <p:txBody>
          <a:bodyPr wrap="square" rtlCol="0">
            <a:spAutoFit/>
          </a:bodyPr>
          <a:lstStyle/>
          <a:p>
            <a:r>
              <a:rPr lang="en-US" dirty="0"/>
              <a:t>6331 - 5915 workers die on the job, annually, 1993 - 2001</a:t>
            </a:r>
          </a:p>
        </p:txBody>
      </p:sp>
      <p:grpSp>
        <p:nvGrpSpPr>
          <p:cNvPr id="5" name="Group 4"/>
          <p:cNvGrpSpPr/>
          <p:nvPr/>
        </p:nvGrpSpPr>
        <p:grpSpPr>
          <a:xfrm>
            <a:off x="0" y="0"/>
            <a:ext cx="12192000" cy="509286"/>
            <a:chOff x="0" y="1088020"/>
            <a:chExt cx="12192000" cy="509286"/>
          </a:xfrm>
        </p:grpSpPr>
        <p:sp>
          <p:nvSpPr>
            <p:cNvPr id="6" name="Rectangle 5"/>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7" name="Group 6"/>
            <p:cNvGrpSpPr/>
            <p:nvPr/>
          </p:nvGrpSpPr>
          <p:grpSpPr>
            <a:xfrm>
              <a:off x="1757038" y="1088020"/>
              <a:ext cx="9720170" cy="509286"/>
              <a:chOff x="176184" y="478420"/>
              <a:chExt cx="9720170" cy="509286"/>
            </a:xfrm>
          </p:grpSpPr>
          <p:sp>
            <p:nvSpPr>
              <p:cNvPr id="9" name="Rectangle 8"/>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0" name="Rectangle 9"/>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1" name="Rectangle 10"/>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2" name="Rectangle 11"/>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3" name="Rectangle 12"/>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4" name="Rectangle 13"/>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8" name="Rectangle 7"/>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5" name="Straight Arrow Connector 14"/>
          <p:cNvCxnSpPr/>
          <p:nvPr/>
        </p:nvCxnSpPr>
        <p:spPr>
          <a:xfrm flipV="1">
            <a:off x="7077540" y="711200"/>
            <a:ext cx="1473793" cy="189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1106429" y="3115458"/>
            <a:ext cx="2095500" cy="2733675"/>
          </a:xfrm>
          <a:prstGeom prst="rect">
            <a:avLst/>
          </a:prstGeom>
        </p:spPr>
      </p:pic>
      <p:sp>
        <p:nvSpPr>
          <p:cNvPr id="17" name="Rectangle 16"/>
          <p:cNvSpPr/>
          <p:nvPr/>
        </p:nvSpPr>
        <p:spPr>
          <a:xfrm>
            <a:off x="447438" y="6081142"/>
            <a:ext cx="11744562" cy="646331"/>
          </a:xfrm>
          <a:prstGeom prst="rect">
            <a:avLst/>
          </a:prstGeom>
        </p:spPr>
        <p:txBody>
          <a:bodyPr wrap="none">
            <a:spAutoFit/>
          </a:bodyPr>
          <a:lstStyle/>
          <a:p>
            <a:r>
              <a:rPr lang="en-US" i="1" dirty="0">
                <a:solidFill>
                  <a:srgbClr val="C00000"/>
                </a:solidFill>
              </a:rPr>
              <a:t>Co-wrote the White Paper on Risk Assessment, co-founded the RA Committee at AIHA, and co-authored first book on RA </a:t>
            </a:r>
          </a:p>
          <a:p>
            <a:r>
              <a:rPr lang="en-US" i="1" dirty="0">
                <a:solidFill>
                  <a:srgbClr val="C00000"/>
                </a:solidFill>
              </a:rPr>
              <a:t>principles for industrial hygienists. Completed a 1-year term as a AAAS Fellow at EPA, and began a 2-year rotation at WHO.     </a:t>
            </a:r>
            <a:endParaRPr lang="en-US" dirty="0"/>
          </a:p>
        </p:txBody>
      </p:sp>
    </p:spTree>
    <p:extLst>
      <p:ext uri="{BB962C8B-B14F-4D97-AF65-F5344CB8AC3E}">
        <p14:creationId xmlns:p14="http://schemas.microsoft.com/office/powerpoint/2010/main" val="262027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Reinventing Government</a:t>
            </a:r>
          </a:p>
        </p:txBody>
      </p:sp>
      <p:sp>
        <p:nvSpPr>
          <p:cNvPr id="3" name="Content Placeholder 2"/>
          <p:cNvSpPr>
            <a:spLocks noGrp="1"/>
          </p:cNvSpPr>
          <p:nvPr>
            <p:ph idx="1"/>
          </p:nvPr>
        </p:nvSpPr>
        <p:spPr/>
        <p:txBody>
          <a:bodyPr/>
          <a:lstStyle/>
          <a:p>
            <a:r>
              <a:rPr lang="en-US" dirty="0"/>
              <a:t>National Partnership for Reinventing Government (NPR)</a:t>
            </a:r>
          </a:p>
          <a:p>
            <a:r>
              <a:rPr lang="en-US" dirty="0"/>
              <a:t>Interagency task force </a:t>
            </a:r>
          </a:p>
          <a:p>
            <a:r>
              <a:rPr lang="en-US" dirty="0"/>
              <a:t>Created on March 3, 1993. </a:t>
            </a:r>
          </a:p>
          <a:p>
            <a:r>
              <a:rPr lang="en-US" dirty="0"/>
              <a:t>Renamed the National Performance Review in 1998 </a:t>
            </a:r>
          </a:p>
          <a:p>
            <a:endParaRPr lang="en-US" dirty="0"/>
          </a:p>
          <a:p>
            <a:r>
              <a:rPr lang="en-US" dirty="0"/>
              <a:t>Was this a factor in increase in industrial hygiene consultants?   </a:t>
            </a:r>
          </a:p>
          <a:p>
            <a:endParaRPr lang="en-US" dirty="0"/>
          </a:p>
        </p:txBody>
      </p:sp>
    </p:spTree>
    <p:extLst>
      <p:ext uri="{BB962C8B-B14F-4D97-AF65-F5344CB8AC3E}">
        <p14:creationId xmlns:p14="http://schemas.microsoft.com/office/powerpoint/2010/main" val="1666871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Mergers and Acquisitions</a:t>
            </a:r>
          </a:p>
        </p:txBody>
      </p:sp>
      <p:pic>
        <p:nvPicPr>
          <p:cNvPr id="4" name="Content Placeholder 3"/>
          <p:cNvPicPr>
            <a:picLocks noGrp="1" noChangeAspect="1"/>
          </p:cNvPicPr>
          <p:nvPr>
            <p:ph idx="1"/>
          </p:nvPr>
        </p:nvPicPr>
        <p:blipFill>
          <a:blip r:embed="rId2"/>
          <a:stretch>
            <a:fillRect/>
          </a:stretch>
        </p:blipFill>
        <p:spPr>
          <a:xfrm>
            <a:off x="4787900" y="2243137"/>
            <a:ext cx="5476875" cy="2362200"/>
          </a:xfrm>
          <a:prstGeom prst="rect">
            <a:avLst/>
          </a:prstGeom>
        </p:spPr>
      </p:pic>
      <p:sp>
        <p:nvSpPr>
          <p:cNvPr id="5" name="Rectangle 4"/>
          <p:cNvSpPr/>
          <p:nvPr/>
        </p:nvSpPr>
        <p:spPr>
          <a:xfrm>
            <a:off x="3825725" y="5725020"/>
            <a:ext cx="5466240" cy="369332"/>
          </a:xfrm>
          <a:prstGeom prst="rect">
            <a:avLst/>
          </a:prstGeom>
        </p:spPr>
        <p:txBody>
          <a:bodyPr wrap="none">
            <a:spAutoFit/>
          </a:bodyPr>
          <a:lstStyle/>
          <a:p>
            <a:r>
              <a:rPr lang="en-US" dirty="0"/>
              <a:t>https://en.wikipedia.org/wiki/Mergers_and_acquisitions</a:t>
            </a:r>
          </a:p>
        </p:txBody>
      </p:sp>
      <p:sp>
        <p:nvSpPr>
          <p:cNvPr id="6" name="Rectangle 5"/>
          <p:cNvSpPr/>
          <p:nvPr/>
        </p:nvSpPr>
        <p:spPr>
          <a:xfrm>
            <a:off x="4274944" y="4795846"/>
            <a:ext cx="6080511" cy="369332"/>
          </a:xfrm>
          <a:prstGeom prst="rect">
            <a:avLst/>
          </a:prstGeom>
        </p:spPr>
        <p:txBody>
          <a:bodyPr wrap="none">
            <a:spAutoFit/>
          </a:bodyPr>
          <a:lstStyle/>
          <a:p>
            <a:r>
              <a:rPr lang="en-US" dirty="0"/>
              <a:t>Was this a factor in increase in industrial hygiene consultants? </a:t>
            </a:r>
          </a:p>
        </p:txBody>
      </p:sp>
    </p:spTree>
    <p:extLst>
      <p:ext uri="{BB962C8B-B14F-4D97-AF65-F5344CB8AC3E}">
        <p14:creationId xmlns:p14="http://schemas.microsoft.com/office/powerpoint/2010/main" val="2252390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4" y="-241976"/>
            <a:ext cx="2947482" cy="4601183"/>
          </a:xfrm>
        </p:spPr>
        <p:txBody>
          <a:bodyPr/>
          <a:lstStyle/>
          <a:p>
            <a:r>
              <a:rPr lang="en-US" dirty="0"/>
              <a:t>George W. Bush, 43</a:t>
            </a:r>
            <a:r>
              <a:rPr lang="en-US" baseline="30000" dirty="0"/>
              <a:t>rd</a:t>
            </a:r>
            <a:r>
              <a:rPr lang="en-US" dirty="0"/>
              <a:t> POTUS, 2001 - 2009 </a:t>
            </a:r>
          </a:p>
        </p:txBody>
      </p:sp>
      <p:sp>
        <p:nvSpPr>
          <p:cNvPr id="3" name="Content Placeholder 2"/>
          <p:cNvSpPr>
            <a:spLocks noGrp="1"/>
          </p:cNvSpPr>
          <p:nvPr>
            <p:ph idx="1"/>
          </p:nvPr>
        </p:nvSpPr>
        <p:spPr/>
        <p:txBody>
          <a:bodyPr/>
          <a:lstStyle/>
          <a:p>
            <a:r>
              <a:rPr lang="en-US" dirty="0"/>
              <a:t>911, Homeland Security created, President signs HSPD</a:t>
            </a:r>
          </a:p>
          <a:p>
            <a:r>
              <a:rPr lang="en-US" dirty="0"/>
              <a:t>Incident Command System (ICS) adapted and adopted beyond wildland firefighting teams </a:t>
            </a:r>
          </a:p>
          <a:p>
            <a:r>
              <a:rPr lang="en-US" dirty="0"/>
              <a:t>IH and safety personnel become involved in emergency response at local, state, and federal levels</a:t>
            </a:r>
          </a:p>
          <a:p>
            <a:r>
              <a:rPr lang="en-US" dirty="0"/>
              <a:t>Cell phones, texting become commonplace</a:t>
            </a:r>
          </a:p>
          <a:p>
            <a:r>
              <a:rPr lang="en-US" dirty="0"/>
              <a:t>Economic downturn in 2008 </a:t>
            </a:r>
          </a:p>
        </p:txBody>
      </p:sp>
      <p:sp>
        <p:nvSpPr>
          <p:cNvPr id="4" name="TextBox 3"/>
          <p:cNvSpPr txBox="1"/>
          <p:nvPr/>
        </p:nvSpPr>
        <p:spPr>
          <a:xfrm>
            <a:off x="8355372" y="1068008"/>
            <a:ext cx="3836628" cy="923330"/>
          </a:xfrm>
          <a:prstGeom prst="rect">
            <a:avLst/>
          </a:prstGeom>
          <a:noFill/>
        </p:spPr>
        <p:txBody>
          <a:bodyPr wrap="square" rtlCol="0">
            <a:spAutoFit/>
          </a:bodyPr>
          <a:lstStyle/>
          <a:p>
            <a:r>
              <a:rPr lang="en-US" dirty="0"/>
              <a:t>5915 - 4340 workers die on the job annually, 2001 – 2009 (shift to BLS stats)</a:t>
            </a:r>
          </a:p>
        </p:txBody>
      </p:sp>
      <p:grpSp>
        <p:nvGrpSpPr>
          <p:cNvPr id="5" name="Group 4"/>
          <p:cNvGrpSpPr/>
          <p:nvPr/>
        </p:nvGrpSpPr>
        <p:grpSpPr>
          <a:xfrm>
            <a:off x="0" y="0"/>
            <a:ext cx="12192000" cy="509286"/>
            <a:chOff x="0" y="1088020"/>
            <a:chExt cx="12192000" cy="509286"/>
          </a:xfrm>
        </p:grpSpPr>
        <p:sp>
          <p:nvSpPr>
            <p:cNvPr id="6" name="Rectangle 5"/>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7" name="Group 6"/>
            <p:cNvGrpSpPr/>
            <p:nvPr/>
          </p:nvGrpSpPr>
          <p:grpSpPr>
            <a:xfrm>
              <a:off x="1757038" y="1088020"/>
              <a:ext cx="9720170" cy="509286"/>
              <a:chOff x="176184" y="478420"/>
              <a:chExt cx="9720170" cy="509286"/>
            </a:xfrm>
          </p:grpSpPr>
          <p:sp>
            <p:nvSpPr>
              <p:cNvPr id="9" name="Rectangle 8"/>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0" name="Rectangle 9"/>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1" name="Rectangle 10"/>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2" name="Rectangle 11"/>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3" name="Rectangle 12"/>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4" name="Rectangle 13"/>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8" name="Rectangle 7"/>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5" name="Straight Arrow Connector 14"/>
          <p:cNvCxnSpPr/>
          <p:nvPr/>
        </p:nvCxnSpPr>
        <p:spPr>
          <a:xfrm flipV="1">
            <a:off x="8517467" y="694267"/>
            <a:ext cx="1202266" cy="189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1115334" y="3096408"/>
            <a:ext cx="2038350" cy="2771775"/>
          </a:xfrm>
          <a:prstGeom prst="rect">
            <a:avLst/>
          </a:prstGeom>
        </p:spPr>
      </p:pic>
      <p:sp>
        <p:nvSpPr>
          <p:cNvPr id="17" name="Rectangle 16"/>
          <p:cNvSpPr/>
          <p:nvPr/>
        </p:nvSpPr>
        <p:spPr>
          <a:xfrm>
            <a:off x="485033" y="6253864"/>
            <a:ext cx="11628440" cy="646331"/>
          </a:xfrm>
          <a:prstGeom prst="rect">
            <a:avLst/>
          </a:prstGeom>
        </p:spPr>
        <p:txBody>
          <a:bodyPr wrap="none">
            <a:spAutoFit/>
          </a:bodyPr>
          <a:lstStyle/>
          <a:p>
            <a:r>
              <a:rPr lang="en-US" i="1" dirty="0">
                <a:solidFill>
                  <a:srgbClr val="C00000"/>
                </a:solidFill>
              </a:rPr>
              <a:t>Professional detour to Geological Society of America (until Great Recession), then joined CU Boulder as Emergency Manager. </a:t>
            </a:r>
          </a:p>
          <a:p>
            <a:r>
              <a:rPr lang="en-US" i="1" dirty="0">
                <a:solidFill>
                  <a:srgbClr val="C00000"/>
                </a:solidFill>
              </a:rPr>
              <a:t>Oldest son joined Air Force and served in Afghanistan.  </a:t>
            </a:r>
            <a:endParaRPr lang="en-US" dirty="0"/>
          </a:p>
        </p:txBody>
      </p:sp>
    </p:spTree>
    <p:extLst>
      <p:ext uri="{BB962C8B-B14F-4D97-AF65-F5344CB8AC3E}">
        <p14:creationId xmlns:p14="http://schemas.microsoft.com/office/powerpoint/2010/main" val="2778187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4" y="-380872"/>
            <a:ext cx="2947482" cy="4601183"/>
          </a:xfrm>
        </p:spPr>
        <p:txBody>
          <a:bodyPr/>
          <a:lstStyle/>
          <a:p>
            <a:r>
              <a:rPr lang="en-US" dirty="0"/>
              <a:t>Barack Obama, 44</a:t>
            </a:r>
            <a:r>
              <a:rPr lang="en-US" baseline="30000" dirty="0"/>
              <a:t>th</a:t>
            </a:r>
            <a:r>
              <a:rPr lang="en-US" dirty="0"/>
              <a:t> POTUS, 2009 - 2017 </a:t>
            </a:r>
          </a:p>
        </p:txBody>
      </p:sp>
      <p:sp>
        <p:nvSpPr>
          <p:cNvPr id="3" name="Content Placeholder 2"/>
          <p:cNvSpPr>
            <a:spLocks noGrp="1"/>
          </p:cNvSpPr>
          <p:nvPr>
            <p:ph idx="1"/>
          </p:nvPr>
        </p:nvSpPr>
        <p:spPr/>
        <p:txBody>
          <a:bodyPr/>
          <a:lstStyle/>
          <a:p>
            <a:r>
              <a:rPr lang="en-US" dirty="0"/>
              <a:t>Affordable Care Act: Millions (estimates vary) have health insurance for the first time.  Is there a positive impact on the diagnosis and treatment of occupational injuries and illnesses? </a:t>
            </a:r>
          </a:p>
          <a:p>
            <a:r>
              <a:rPr lang="en-US" dirty="0"/>
              <a:t>Increasing reliance on smart phones, the Cloud, apps</a:t>
            </a:r>
          </a:p>
          <a:p>
            <a:r>
              <a:rPr lang="en-US" dirty="0"/>
              <a:t>Traditional employer-employee relationship has frayed. Jobs are increasingly fragmented</a:t>
            </a:r>
          </a:p>
          <a:p>
            <a:pPr lvl="1"/>
            <a:r>
              <a:rPr lang="en-US" dirty="0"/>
              <a:t>Part-time – not eligible for benefits</a:t>
            </a:r>
          </a:p>
          <a:p>
            <a:pPr lvl="1"/>
            <a:r>
              <a:rPr lang="en-US" dirty="0"/>
              <a:t>Sub-contracted – who writes the paycheck for the employees at the last hotel you checked into?</a:t>
            </a:r>
          </a:p>
          <a:p>
            <a:pPr lvl="1"/>
            <a:r>
              <a:rPr lang="en-US" dirty="0"/>
              <a:t>Ever tried to get service from a big-box store?  It’s all contracted out!</a:t>
            </a:r>
          </a:p>
          <a:p>
            <a:pPr lvl="1"/>
            <a:r>
              <a:rPr lang="en-US" dirty="0"/>
              <a:t>Are Uber drivers employees or subcontractors?</a:t>
            </a:r>
          </a:p>
          <a:p>
            <a:r>
              <a:rPr lang="en-US" dirty="0"/>
              <a:t>How do OSHA and other labor protections apply to subs of subs of subs?   </a:t>
            </a:r>
          </a:p>
        </p:txBody>
      </p:sp>
      <p:sp>
        <p:nvSpPr>
          <p:cNvPr id="4" name="TextBox 3"/>
          <p:cNvSpPr txBox="1"/>
          <p:nvPr/>
        </p:nvSpPr>
        <p:spPr>
          <a:xfrm>
            <a:off x="248356" y="6220179"/>
            <a:ext cx="11943644" cy="369332"/>
          </a:xfrm>
          <a:prstGeom prst="rect">
            <a:avLst/>
          </a:prstGeom>
          <a:noFill/>
        </p:spPr>
        <p:txBody>
          <a:bodyPr wrap="square" rtlCol="0">
            <a:spAutoFit/>
          </a:bodyPr>
          <a:lstStyle/>
          <a:p>
            <a:r>
              <a:rPr lang="en-US" i="1" dirty="0">
                <a:solidFill>
                  <a:srgbClr val="FF0000"/>
                </a:solidFill>
              </a:rPr>
              <a:t>Joined EPA as first SHEMP manager of OCEFT, then went to work for USDA/APHIS/VS as first SOHM.  </a:t>
            </a:r>
          </a:p>
        </p:txBody>
      </p:sp>
      <p:sp>
        <p:nvSpPr>
          <p:cNvPr id="5" name="TextBox 4"/>
          <p:cNvSpPr txBox="1"/>
          <p:nvPr/>
        </p:nvSpPr>
        <p:spPr>
          <a:xfrm>
            <a:off x="8385619" y="696252"/>
            <a:ext cx="3836628" cy="646331"/>
          </a:xfrm>
          <a:prstGeom prst="rect">
            <a:avLst/>
          </a:prstGeom>
          <a:noFill/>
        </p:spPr>
        <p:txBody>
          <a:bodyPr wrap="square" rtlCol="0">
            <a:spAutoFit/>
          </a:bodyPr>
          <a:lstStyle/>
          <a:p>
            <a:r>
              <a:rPr lang="en-US" dirty="0"/>
              <a:t>4340 – 4379  workers die on the job, annually, each year</a:t>
            </a:r>
          </a:p>
        </p:txBody>
      </p:sp>
      <p:grpSp>
        <p:nvGrpSpPr>
          <p:cNvPr id="6" name="Group 5"/>
          <p:cNvGrpSpPr/>
          <p:nvPr/>
        </p:nvGrpSpPr>
        <p:grpSpPr>
          <a:xfrm>
            <a:off x="0" y="0"/>
            <a:ext cx="12192000" cy="509286"/>
            <a:chOff x="0" y="1088020"/>
            <a:chExt cx="12192000" cy="509286"/>
          </a:xfrm>
        </p:grpSpPr>
        <p:sp>
          <p:nvSpPr>
            <p:cNvPr id="7" name="Rectangle 6"/>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8" name="Group 7"/>
            <p:cNvGrpSpPr/>
            <p:nvPr/>
          </p:nvGrpSpPr>
          <p:grpSpPr>
            <a:xfrm>
              <a:off x="1757038" y="1088020"/>
              <a:ext cx="9720170" cy="509286"/>
              <a:chOff x="176184" y="478420"/>
              <a:chExt cx="9720170" cy="509286"/>
            </a:xfrm>
          </p:grpSpPr>
          <p:sp>
            <p:nvSpPr>
              <p:cNvPr id="10" name="Rectangle 9"/>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1" name="Rectangle 10"/>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2" name="Rectangle 11"/>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3" name="Rectangle 12"/>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4" name="Rectangle 13"/>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5" name="Rectangle 14"/>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9" name="Rectangle 8"/>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6" name="Straight Arrow Connector 15"/>
          <p:cNvCxnSpPr/>
          <p:nvPr/>
        </p:nvCxnSpPr>
        <p:spPr>
          <a:xfrm flipV="1">
            <a:off x="9753600" y="677333"/>
            <a:ext cx="1100667" cy="189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stretch>
            <a:fillRect/>
          </a:stretch>
        </p:blipFill>
        <p:spPr>
          <a:xfrm>
            <a:off x="1227850" y="3050804"/>
            <a:ext cx="2095500" cy="2809875"/>
          </a:xfrm>
          <a:prstGeom prst="rect">
            <a:avLst/>
          </a:prstGeom>
        </p:spPr>
      </p:pic>
    </p:spTree>
    <p:extLst>
      <p:ext uri="{BB962C8B-B14F-4D97-AF65-F5344CB8AC3E}">
        <p14:creationId xmlns:p14="http://schemas.microsoft.com/office/powerpoint/2010/main" val="2157457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3080590" cy="1827707"/>
          </a:xfrm>
        </p:spPr>
        <p:txBody>
          <a:bodyPr/>
          <a:lstStyle/>
          <a:p>
            <a:r>
              <a:rPr lang="en-US" dirty="0"/>
              <a:t>Donald Trump, 45</a:t>
            </a:r>
            <a:r>
              <a:rPr lang="en-US" baseline="30000" dirty="0"/>
              <a:t>th</a:t>
            </a:r>
            <a:r>
              <a:rPr lang="en-US" dirty="0"/>
              <a:t> POTUS, 2017 - 2021 </a:t>
            </a:r>
          </a:p>
        </p:txBody>
      </p:sp>
      <p:sp>
        <p:nvSpPr>
          <p:cNvPr id="3" name="Content Placeholder 2"/>
          <p:cNvSpPr>
            <a:spLocks noGrp="1"/>
          </p:cNvSpPr>
          <p:nvPr>
            <p:ph idx="1"/>
          </p:nvPr>
        </p:nvSpPr>
        <p:spPr>
          <a:xfrm>
            <a:off x="3869268" y="858633"/>
            <a:ext cx="7315200" cy="5120640"/>
          </a:xfrm>
        </p:spPr>
        <p:txBody>
          <a:bodyPr/>
          <a:lstStyle/>
          <a:p>
            <a:r>
              <a:rPr lang="en-US" dirty="0"/>
              <a:t>Proposed tax on goods produced by American companies outside the U.S. </a:t>
            </a:r>
          </a:p>
          <a:p>
            <a:pPr lvl="1"/>
            <a:r>
              <a:rPr lang="en-US" dirty="0"/>
              <a:t>How about vehicles assembled from parts manufactured throughout the world?</a:t>
            </a:r>
          </a:p>
          <a:p>
            <a:pPr lvl="1"/>
            <a:r>
              <a:rPr lang="en-US" dirty="0"/>
              <a:t>How about intellectual property and products developed offshore?</a:t>
            </a:r>
          </a:p>
          <a:p>
            <a:pPr lvl="1"/>
            <a:r>
              <a:rPr lang="en-US" dirty="0"/>
              <a:t>Would other services provided overseas, e.g., computer programming and call centers, be affected?</a:t>
            </a:r>
          </a:p>
          <a:p>
            <a:r>
              <a:rPr lang="en-US" dirty="0"/>
              <a:t>Will “traditional” IH and safety jobs (e.g., manufacturing) be restored?  </a:t>
            </a:r>
          </a:p>
          <a:p>
            <a:r>
              <a:rPr lang="en-US" dirty="0"/>
              <a:t>What will impact of budget cuts be on EPA, OSHA?</a:t>
            </a:r>
          </a:p>
          <a:p>
            <a:r>
              <a:rPr lang="en-US" dirty="0"/>
              <a:t>Will the California waiver be eliminated?  </a:t>
            </a:r>
          </a:p>
          <a:p>
            <a:pPr lvl="1"/>
            <a:r>
              <a:rPr lang="en-US" dirty="0"/>
              <a:t>If not, what are implications for state-by-state SHEP regulations?</a:t>
            </a:r>
          </a:p>
          <a:p>
            <a:endParaRPr lang="en-US" dirty="0"/>
          </a:p>
        </p:txBody>
      </p:sp>
      <p:grpSp>
        <p:nvGrpSpPr>
          <p:cNvPr id="4" name="Group 3"/>
          <p:cNvGrpSpPr/>
          <p:nvPr/>
        </p:nvGrpSpPr>
        <p:grpSpPr>
          <a:xfrm>
            <a:off x="0" y="0"/>
            <a:ext cx="12192000" cy="509286"/>
            <a:chOff x="0" y="1088020"/>
            <a:chExt cx="12192000" cy="509286"/>
          </a:xfrm>
        </p:grpSpPr>
        <p:sp>
          <p:nvSpPr>
            <p:cNvPr id="5" name="Rectangle 4"/>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6" name="Group 5"/>
            <p:cNvGrpSpPr/>
            <p:nvPr/>
          </p:nvGrpSpPr>
          <p:grpSpPr>
            <a:xfrm>
              <a:off x="1757038" y="1088020"/>
              <a:ext cx="9720170" cy="509286"/>
              <a:chOff x="176184" y="478420"/>
              <a:chExt cx="9720170" cy="509286"/>
            </a:xfrm>
          </p:grpSpPr>
          <p:sp>
            <p:nvSpPr>
              <p:cNvPr id="8" name="Rectangle 7"/>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9" name="Rectangle 8"/>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0" name="Rectangle 9"/>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1" name="Rectangle 10"/>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2" name="Rectangle 11"/>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3" name="Rectangle 12"/>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7" name="Rectangle 6"/>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cxnSp>
        <p:nvCxnSpPr>
          <p:cNvPr id="14" name="Straight Arrow Connector 13"/>
          <p:cNvCxnSpPr/>
          <p:nvPr/>
        </p:nvCxnSpPr>
        <p:spPr>
          <a:xfrm flipV="1">
            <a:off x="10857054" y="643467"/>
            <a:ext cx="793079" cy="1986"/>
          </a:xfrm>
          <a:prstGeom prst="straightConnector1">
            <a:avLst/>
          </a:prstGeom>
          <a:ln w="381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783564" y="2951544"/>
            <a:ext cx="2019300" cy="2752725"/>
          </a:xfrm>
          <a:prstGeom prst="rect">
            <a:avLst/>
          </a:prstGeom>
        </p:spPr>
      </p:pic>
      <p:sp>
        <p:nvSpPr>
          <p:cNvPr id="15" name="TextBox 14">
            <a:extLst>
              <a:ext uri="{FF2B5EF4-FFF2-40B4-BE49-F238E27FC236}">
                <a16:creationId xmlns:a16="http://schemas.microsoft.com/office/drawing/2014/main" id="{2802BA4B-B971-4EA1-A4EB-9DD09F7F4544}"/>
              </a:ext>
            </a:extLst>
          </p:cNvPr>
          <p:cNvSpPr txBox="1"/>
          <p:nvPr/>
        </p:nvSpPr>
        <p:spPr>
          <a:xfrm>
            <a:off x="9081247" y="643467"/>
            <a:ext cx="1953099" cy="646331"/>
          </a:xfrm>
          <a:prstGeom prst="rect">
            <a:avLst/>
          </a:prstGeom>
          <a:noFill/>
        </p:spPr>
        <p:txBody>
          <a:bodyPr wrap="none" rtlCol="0">
            <a:spAutoFit/>
          </a:bodyPr>
          <a:lstStyle/>
          <a:p>
            <a:r>
              <a:rPr lang="en-US" dirty="0"/>
              <a:t>5190 workers died </a:t>
            </a:r>
          </a:p>
          <a:p>
            <a:r>
              <a:rPr lang="en-US" dirty="0"/>
              <a:t>on the job in 2016</a:t>
            </a:r>
          </a:p>
        </p:txBody>
      </p:sp>
    </p:spTree>
    <p:extLst>
      <p:ext uri="{BB962C8B-B14F-4D97-AF65-F5344CB8AC3E}">
        <p14:creationId xmlns:p14="http://schemas.microsoft.com/office/powerpoint/2010/main" val="333662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IH</a:t>
            </a:r>
          </a:p>
        </p:txBody>
      </p:sp>
      <p:sp>
        <p:nvSpPr>
          <p:cNvPr id="3" name="Content Placeholder 2"/>
          <p:cNvSpPr>
            <a:spLocks noGrp="1"/>
          </p:cNvSpPr>
          <p:nvPr>
            <p:ph idx="1"/>
          </p:nvPr>
        </p:nvSpPr>
        <p:spPr/>
        <p:txBody>
          <a:bodyPr/>
          <a:lstStyle/>
          <a:p>
            <a:r>
              <a:rPr lang="en-US" dirty="0"/>
              <a:t>“That science and art devoted to the anticipation, recognition, evaluation, and control [and confirmation] of those environmental factors or stresses arising in or from the workplace, which may cause sickness, impaired health and well-being, or significant discomfort among workers or among the citizens of the community.”   </a:t>
            </a:r>
          </a:p>
          <a:p>
            <a:r>
              <a:rPr lang="en-US" dirty="0"/>
              <a:t>Olishifski and Plog, </a:t>
            </a:r>
            <a:r>
              <a:rPr lang="en-US" i="1" dirty="0"/>
              <a:t>Fundamentals of Industrial Hygiene</a:t>
            </a:r>
            <a:r>
              <a:rPr lang="en-US" dirty="0"/>
              <a:t>, NSC, 1971, 1979, 1988 … </a:t>
            </a:r>
          </a:p>
          <a:p>
            <a:endParaRPr lang="en-US" dirty="0"/>
          </a:p>
        </p:txBody>
      </p:sp>
    </p:spTree>
    <p:extLst>
      <p:ext uri="{BB962C8B-B14F-4D97-AF65-F5344CB8AC3E}">
        <p14:creationId xmlns:p14="http://schemas.microsoft.com/office/powerpoint/2010/main" val="2573055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Technological</a:t>
            </a:r>
          </a:p>
        </p:txBody>
      </p:sp>
      <p:sp>
        <p:nvSpPr>
          <p:cNvPr id="3" name="Content Placeholder 2"/>
          <p:cNvSpPr>
            <a:spLocks noGrp="1"/>
          </p:cNvSpPr>
          <p:nvPr>
            <p:ph idx="1"/>
          </p:nvPr>
        </p:nvSpPr>
        <p:spPr/>
        <p:txBody>
          <a:bodyPr/>
          <a:lstStyle/>
          <a:p>
            <a:r>
              <a:rPr lang="en-US" dirty="0"/>
              <a:t>Computers</a:t>
            </a:r>
          </a:p>
          <a:p>
            <a:r>
              <a:rPr lang="en-US" dirty="0"/>
              <a:t>Miniaturization</a:t>
            </a:r>
          </a:p>
          <a:p>
            <a:r>
              <a:rPr lang="en-US" dirty="0"/>
              <a:t>Data-logging</a:t>
            </a:r>
          </a:p>
          <a:p>
            <a:r>
              <a:rPr lang="en-US" dirty="0"/>
              <a:t>Real-time detectors (including multi-gas monitors)</a:t>
            </a:r>
          </a:p>
          <a:p>
            <a:r>
              <a:rPr lang="en-US" dirty="0"/>
              <a:t>Passive monitoring </a:t>
            </a:r>
          </a:p>
          <a:p>
            <a:endParaRPr lang="en-US" dirty="0"/>
          </a:p>
        </p:txBody>
      </p:sp>
    </p:spTree>
    <p:extLst>
      <p:ext uri="{BB962C8B-B14F-4D97-AF65-F5344CB8AC3E}">
        <p14:creationId xmlns:p14="http://schemas.microsoft.com/office/powerpoint/2010/main" val="365840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Computers</a:t>
            </a:r>
          </a:p>
        </p:txBody>
      </p:sp>
      <p:sp>
        <p:nvSpPr>
          <p:cNvPr id="3" name="Content Placeholder 2"/>
          <p:cNvSpPr>
            <a:spLocks noGrp="1"/>
          </p:cNvSpPr>
          <p:nvPr>
            <p:ph idx="1"/>
          </p:nvPr>
        </p:nvSpPr>
        <p:spPr/>
        <p:txBody>
          <a:bodyPr>
            <a:normAutofit lnSpcReduction="10000"/>
          </a:bodyPr>
          <a:lstStyle/>
          <a:p>
            <a:r>
              <a:rPr lang="en-US" dirty="0"/>
              <a:t>1969: Computer at Shell requires  giant room with tons of AC in floor. </a:t>
            </a:r>
          </a:p>
          <a:p>
            <a:r>
              <a:rPr lang="en-US" dirty="0"/>
              <a:t>1978:  Everyone in the OKC OSHA Area Office gets a good laugh when a compliance officer suggests that we all have computers on our desks.  </a:t>
            </a:r>
          </a:p>
          <a:p>
            <a:r>
              <a:rPr lang="en-US" dirty="0"/>
              <a:t>1985:  First computer appears in the Nelson household.  Children grow up thinking Magic Mountain is a basic right of humankind, and struggle with analog clocks.  </a:t>
            </a:r>
          </a:p>
          <a:p>
            <a:r>
              <a:rPr lang="en-US" dirty="0"/>
              <a:t>1989:  First female professor at OU School of CEES wonders what she’s going to do all day with that IBM computer on her desk. </a:t>
            </a:r>
          </a:p>
          <a:p>
            <a:r>
              <a:rPr lang="en-US" dirty="0"/>
              <a:t>2000:  Nelsons move to Europe for 2-year gig at WHO, where computer system held together with baling wire.  No use staying at work when they crash … </a:t>
            </a:r>
          </a:p>
          <a:p>
            <a:r>
              <a:rPr lang="en-US" dirty="0"/>
              <a:t>2017:  How many computers do you own now?  Don’t forget to count that smart phone in your pocket! </a:t>
            </a:r>
          </a:p>
          <a:p>
            <a:r>
              <a:rPr lang="en-US" dirty="0"/>
              <a:t>How do computers affect the way you do business?  </a:t>
            </a:r>
          </a:p>
          <a:p>
            <a:endParaRPr lang="en-US" dirty="0"/>
          </a:p>
        </p:txBody>
      </p:sp>
      <p:pic>
        <p:nvPicPr>
          <p:cNvPr id="4" name="Picture 3"/>
          <p:cNvPicPr>
            <a:picLocks noChangeAspect="1"/>
          </p:cNvPicPr>
          <p:nvPr/>
        </p:nvPicPr>
        <p:blipFill>
          <a:blip r:embed="rId2"/>
          <a:stretch>
            <a:fillRect/>
          </a:stretch>
        </p:blipFill>
        <p:spPr>
          <a:xfrm>
            <a:off x="681866" y="1648100"/>
            <a:ext cx="764117" cy="729030"/>
          </a:xfrm>
          <a:prstGeom prst="rect">
            <a:avLst/>
          </a:prstGeom>
        </p:spPr>
      </p:pic>
      <p:pic>
        <p:nvPicPr>
          <p:cNvPr id="5" name="Picture 4"/>
          <p:cNvPicPr>
            <a:picLocks noChangeAspect="1"/>
          </p:cNvPicPr>
          <p:nvPr/>
        </p:nvPicPr>
        <p:blipFill>
          <a:blip r:embed="rId3"/>
          <a:stretch>
            <a:fillRect/>
          </a:stretch>
        </p:blipFill>
        <p:spPr>
          <a:xfrm>
            <a:off x="1962479" y="4912130"/>
            <a:ext cx="1338617" cy="812890"/>
          </a:xfrm>
          <a:prstGeom prst="rect">
            <a:avLst/>
          </a:prstGeom>
        </p:spPr>
      </p:pic>
    </p:spTree>
    <p:extLst>
      <p:ext uri="{BB962C8B-B14F-4D97-AF65-F5344CB8AC3E}">
        <p14:creationId xmlns:p14="http://schemas.microsoft.com/office/powerpoint/2010/main" val="1788264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IH Air Monitoring Equipment</a:t>
            </a:r>
          </a:p>
        </p:txBody>
      </p:sp>
      <p:pic>
        <p:nvPicPr>
          <p:cNvPr id="4" name="Content Placeholder 3"/>
          <p:cNvPicPr>
            <a:picLocks noGrp="1" noChangeAspect="1"/>
          </p:cNvPicPr>
          <p:nvPr>
            <p:ph idx="1"/>
          </p:nvPr>
        </p:nvPicPr>
        <p:blipFill>
          <a:blip r:embed="rId2"/>
          <a:stretch>
            <a:fillRect/>
          </a:stretch>
        </p:blipFill>
        <p:spPr>
          <a:xfrm>
            <a:off x="3829010" y="260843"/>
            <a:ext cx="1468618" cy="1838492"/>
          </a:xfrm>
          <a:prstGeom prst="rect">
            <a:avLst/>
          </a:prstGeom>
        </p:spPr>
      </p:pic>
      <p:pic>
        <p:nvPicPr>
          <p:cNvPr id="5" name="Picture 4"/>
          <p:cNvPicPr>
            <a:picLocks noChangeAspect="1"/>
          </p:cNvPicPr>
          <p:nvPr/>
        </p:nvPicPr>
        <p:blipFill>
          <a:blip r:embed="rId3"/>
          <a:stretch>
            <a:fillRect/>
          </a:stretch>
        </p:blipFill>
        <p:spPr>
          <a:xfrm>
            <a:off x="6433827" y="3603490"/>
            <a:ext cx="2513391" cy="2429116"/>
          </a:xfrm>
          <a:prstGeom prst="rect">
            <a:avLst/>
          </a:prstGeom>
        </p:spPr>
      </p:pic>
      <p:sp>
        <p:nvSpPr>
          <p:cNvPr id="6" name="TextBox 5"/>
          <p:cNvSpPr txBox="1"/>
          <p:nvPr/>
        </p:nvSpPr>
        <p:spPr>
          <a:xfrm>
            <a:off x="5446961" y="260843"/>
            <a:ext cx="3121367" cy="369332"/>
          </a:xfrm>
          <a:prstGeom prst="rect">
            <a:avLst/>
          </a:prstGeom>
          <a:noFill/>
        </p:spPr>
        <p:txBody>
          <a:bodyPr wrap="none" rtlCol="0">
            <a:spAutoFit/>
          </a:bodyPr>
          <a:lstStyle/>
          <a:p>
            <a:r>
              <a:rPr lang="en-US" dirty="0"/>
              <a:t>Fundamentals of IH, 3</a:t>
            </a:r>
            <a:r>
              <a:rPr lang="en-US" baseline="30000" dirty="0"/>
              <a:t>rd</a:t>
            </a:r>
            <a:r>
              <a:rPr lang="en-US" dirty="0"/>
              <a:t> Edition</a:t>
            </a:r>
          </a:p>
        </p:txBody>
      </p:sp>
      <p:sp>
        <p:nvSpPr>
          <p:cNvPr id="7" name="Rectangle 6"/>
          <p:cNvSpPr/>
          <p:nvPr/>
        </p:nvSpPr>
        <p:spPr>
          <a:xfrm>
            <a:off x="5739677" y="6211669"/>
            <a:ext cx="6096000" cy="646331"/>
          </a:xfrm>
          <a:prstGeom prst="rect">
            <a:avLst/>
          </a:prstGeom>
        </p:spPr>
        <p:txBody>
          <a:bodyPr>
            <a:spAutoFit/>
          </a:bodyPr>
          <a:lstStyle/>
          <a:p>
            <a:r>
              <a:rPr lang="en-US" dirty="0"/>
              <a:t>https://arlweb.msha.gov/READROOM/handbook/MNMInspChapters/Chapter4.pdf</a:t>
            </a:r>
          </a:p>
        </p:txBody>
      </p:sp>
      <p:pic>
        <p:nvPicPr>
          <p:cNvPr id="8" name="Picture 7"/>
          <p:cNvPicPr>
            <a:picLocks noChangeAspect="1"/>
          </p:cNvPicPr>
          <p:nvPr/>
        </p:nvPicPr>
        <p:blipFill>
          <a:blip r:embed="rId4"/>
          <a:stretch>
            <a:fillRect/>
          </a:stretch>
        </p:blipFill>
        <p:spPr>
          <a:xfrm>
            <a:off x="8542815" y="4132161"/>
            <a:ext cx="3020032" cy="1083363"/>
          </a:xfrm>
          <a:prstGeom prst="rect">
            <a:avLst/>
          </a:prstGeom>
        </p:spPr>
      </p:pic>
      <p:pic>
        <p:nvPicPr>
          <p:cNvPr id="9" name="Picture 8"/>
          <p:cNvPicPr>
            <a:picLocks noChangeAspect="1"/>
          </p:cNvPicPr>
          <p:nvPr/>
        </p:nvPicPr>
        <p:blipFill>
          <a:blip r:embed="rId5"/>
          <a:stretch>
            <a:fillRect/>
          </a:stretch>
        </p:blipFill>
        <p:spPr>
          <a:xfrm>
            <a:off x="4079073" y="2937162"/>
            <a:ext cx="3118016" cy="1880886"/>
          </a:xfrm>
          <a:prstGeom prst="rect">
            <a:avLst/>
          </a:prstGeom>
        </p:spPr>
      </p:pic>
      <p:pic>
        <p:nvPicPr>
          <p:cNvPr id="10" name="Picture 9"/>
          <p:cNvPicPr>
            <a:picLocks noChangeAspect="1"/>
          </p:cNvPicPr>
          <p:nvPr/>
        </p:nvPicPr>
        <p:blipFill>
          <a:blip r:embed="rId6"/>
          <a:stretch>
            <a:fillRect/>
          </a:stretch>
        </p:blipFill>
        <p:spPr>
          <a:xfrm>
            <a:off x="9762582" y="36609"/>
            <a:ext cx="1752600" cy="2676525"/>
          </a:xfrm>
          <a:prstGeom prst="rect">
            <a:avLst/>
          </a:prstGeom>
        </p:spPr>
      </p:pic>
      <p:sp>
        <p:nvSpPr>
          <p:cNvPr id="11" name="TextBox 10"/>
          <p:cNvSpPr txBox="1"/>
          <p:nvPr/>
        </p:nvSpPr>
        <p:spPr>
          <a:xfrm>
            <a:off x="8947218" y="2752149"/>
            <a:ext cx="2641236" cy="369332"/>
          </a:xfrm>
          <a:prstGeom prst="rect">
            <a:avLst/>
          </a:prstGeom>
          <a:noFill/>
        </p:spPr>
        <p:txBody>
          <a:bodyPr wrap="none" rtlCol="0">
            <a:spAutoFit/>
          </a:bodyPr>
          <a:lstStyle/>
          <a:p>
            <a:r>
              <a:rPr lang="en-US" dirty="0"/>
              <a:t>Industrial Scientific, MX6</a:t>
            </a:r>
          </a:p>
        </p:txBody>
      </p:sp>
    </p:spTree>
    <p:extLst>
      <p:ext uri="{BB962C8B-B14F-4D97-AF65-F5344CB8AC3E}">
        <p14:creationId xmlns:p14="http://schemas.microsoft.com/office/powerpoint/2010/main" val="777690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2661085"/>
          </a:xfrm>
        </p:spPr>
        <p:txBody>
          <a:bodyPr/>
          <a:lstStyle/>
          <a:p>
            <a:r>
              <a:rPr lang="en-US" dirty="0"/>
              <a:t>IH Noise Monitoring Equipment</a:t>
            </a:r>
          </a:p>
        </p:txBody>
      </p:sp>
      <p:sp>
        <p:nvSpPr>
          <p:cNvPr id="3" name="Content Placeholder 2"/>
          <p:cNvSpPr>
            <a:spLocks noGrp="1"/>
          </p:cNvSpPr>
          <p:nvPr>
            <p:ph idx="1"/>
          </p:nvPr>
        </p:nvSpPr>
        <p:spPr/>
        <p:txBody>
          <a:bodyPr/>
          <a:lstStyle/>
          <a:p>
            <a:endParaRPr lang="en-US" dirty="0"/>
          </a:p>
          <a:p>
            <a:endParaRPr lang="en-US" dirty="0"/>
          </a:p>
          <a:p>
            <a:r>
              <a:rPr lang="en-US" dirty="0"/>
              <a:t> </a:t>
            </a:r>
          </a:p>
        </p:txBody>
      </p:sp>
      <p:pic>
        <p:nvPicPr>
          <p:cNvPr id="5" name="Picture 4"/>
          <p:cNvPicPr>
            <a:picLocks noChangeAspect="1"/>
          </p:cNvPicPr>
          <p:nvPr/>
        </p:nvPicPr>
        <p:blipFill>
          <a:blip r:embed="rId2"/>
          <a:stretch>
            <a:fillRect/>
          </a:stretch>
        </p:blipFill>
        <p:spPr>
          <a:xfrm>
            <a:off x="9221921" y="3055716"/>
            <a:ext cx="2347137" cy="3423644"/>
          </a:xfrm>
          <a:prstGeom prst="rect">
            <a:avLst/>
          </a:prstGeom>
        </p:spPr>
      </p:pic>
      <p:pic>
        <p:nvPicPr>
          <p:cNvPr id="6" name="Picture 5"/>
          <p:cNvPicPr>
            <a:picLocks noChangeAspect="1"/>
          </p:cNvPicPr>
          <p:nvPr/>
        </p:nvPicPr>
        <p:blipFill>
          <a:blip r:embed="rId3"/>
          <a:stretch>
            <a:fillRect/>
          </a:stretch>
        </p:blipFill>
        <p:spPr>
          <a:xfrm>
            <a:off x="5475372" y="409924"/>
            <a:ext cx="3371850" cy="4391025"/>
          </a:xfrm>
          <a:prstGeom prst="rect">
            <a:avLst/>
          </a:prstGeom>
        </p:spPr>
      </p:pic>
      <p:pic>
        <p:nvPicPr>
          <p:cNvPr id="4" name="Picture 3"/>
          <p:cNvPicPr>
            <a:picLocks noChangeAspect="1"/>
          </p:cNvPicPr>
          <p:nvPr/>
        </p:nvPicPr>
        <p:blipFill>
          <a:blip r:embed="rId4"/>
          <a:stretch>
            <a:fillRect/>
          </a:stretch>
        </p:blipFill>
        <p:spPr>
          <a:xfrm>
            <a:off x="9296565" y="382781"/>
            <a:ext cx="1156761" cy="2528733"/>
          </a:xfrm>
          <a:prstGeom prst="rect">
            <a:avLst/>
          </a:prstGeom>
        </p:spPr>
      </p:pic>
      <p:pic>
        <p:nvPicPr>
          <p:cNvPr id="7" name="Picture 6"/>
          <p:cNvPicPr>
            <a:picLocks noChangeAspect="1"/>
          </p:cNvPicPr>
          <p:nvPr/>
        </p:nvPicPr>
        <p:blipFill>
          <a:blip r:embed="rId5"/>
          <a:stretch>
            <a:fillRect/>
          </a:stretch>
        </p:blipFill>
        <p:spPr>
          <a:xfrm>
            <a:off x="2108084" y="3981979"/>
            <a:ext cx="3198048" cy="2758948"/>
          </a:xfrm>
          <a:prstGeom prst="rect">
            <a:avLst/>
          </a:prstGeom>
        </p:spPr>
      </p:pic>
    </p:spTree>
    <p:extLst>
      <p:ext uri="{BB962C8B-B14F-4D97-AF65-F5344CB8AC3E}">
        <p14:creationId xmlns:p14="http://schemas.microsoft.com/office/powerpoint/2010/main" val="906731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Sociocultural</a:t>
            </a:r>
          </a:p>
        </p:txBody>
      </p:sp>
      <p:pic>
        <p:nvPicPr>
          <p:cNvPr id="4" name="Content Placeholder 3"/>
          <p:cNvPicPr>
            <a:picLocks noGrp="1" noChangeAspect="1"/>
          </p:cNvPicPr>
          <p:nvPr>
            <p:ph idx="1"/>
          </p:nvPr>
        </p:nvPicPr>
        <p:blipFill>
          <a:blip r:embed="rId2"/>
          <a:stretch>
            <a:fillRect/>
          </a:stretch>
        </p:blipFill>
        <p:spPr>
          <a:xfrm>
            <a:off x="6204533" y="1480354"/>
            <a:ext cx="2990850" cy="3609975"/>
          </a:xfrm>
          <a:prstGeom prst="rect">
            <a:avLst/>
          </a:prstGeom>
        </p:spPr>
      </p:pic>
    </p:spTree>
    <p:extLst>
      <p:ext uri="{BB962C8B-B14F-4D97-AF65-F5344CB8AC3E}">
        <p14:creationId xmlns:p14="http://schemas.microsoft.com/office/powerpoint/2010/main" val="1807638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Increased reliance on connectivity along with apps and social media</a:t>
            </a:r>
          </a:p>
        </p:txBody>
      </p:sp>
      <p:sp>
        <p:nvSpPr>
          <p:cNvPr id="3" name="Content Placeholder 2"/>
          <p:cNvSpPr>
            <a:spLocks noGrp="1"/>
          </p:cNvSpPr>
          <p:nvPr>
            <p:ph idx="1"/>
          </p:nvPr>
        </p:nvSpPr>
        <p:spPr/>
        <p:txBody>
          <a:bodyPr/>
          <a:lstStyle/>
          <a:p>
            <a:r>
              <a:rPr lang="en-US" dirty="0"/>
              <a:t>Social media</a:t>
            </a:r>
          </a:p>
          <a:p>
            <a:pPr lvl="1"/>
            <a:r>
              <a:rPr lang="en-US" dirty="0"/>
              <a:t>More reliable than traditional journalism?</a:t>
            </a:r>
          </a:p>
          <a:p>
            <a:pPr lvl="1"/>
            <a:r>
              <a:rPr lang="en-US" dirty="0"/>
              <a:t>Will social media connect those who suspect harm from occupational and/or environmental exposures, and lead to quicker action to control those exposures? </a:t>
            </a:r>
          </a:p>
          <a:p>
            <a:r>
              <a:rPr lang="en-US" dirty="0"/>
              <a:t>Citizen scientists</a:t>
            </a:r>
          </a:p>
          <a:p>
            <a:pPr lvl="1"/>
            <a:r>
              <a:rPr lang="en-US" dirty="0"/>
              <a:t>Smart phones can function as sound level meters</a:t>
            </a:r>
          </a:p>
          <a:p>
            <a:pPr lvl="1"/>
            <a:r>
              <a:rPr lang="en-US" dirty="0"/>
              <a:t>Public Lab</a:t>
            </a:r>
          </a:p>
          <a:p>
            <a:r>
              <a:rPr lang="en-US" dirty="0"/>
              <a:t>Projects to connect information and databases with blockchains, e.g., experimenting now with medical records</a:t>
            </a:r>
          </a:p>
          <a:p>
            <a:r>
              <a:rPr lang="en-US" dirty="0"/>
              <a:t>The Cloud</a:t>
            </a:r>
          </a:p>
          <a:p>
            <a:r>
              <a:rPr lang="en-US" dirty="0"/>
              <a:t>Big Data</a:t>
            </a:r>
          </a:p>
          <a:p>
            <a:pPr lvl="1"/>
            <a:endParaRPr lang="en-US" dirty="0"/>
          </a:p>
        </p:txBody>
      </p:sp>
    </p:spTree>
    <p:extLst>
      <p:ext uri="{BB962C8B-B14F-4D97-AF65-F5344CB8AC3E}">
        <p14:creationId xmlns:p14="http://schemas.microsoft.com/office/powerpoint/2010/main" val="770629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IH becomes more sophisticated</a:t>
            </a:r>
          </a:p>
        </p:txBody>
      </p:sp>
      <p:sp>
        <p:nvSpPr>
          <p:cNvPr id="3" name="Content Placeholder 2"/>
          <p:cNvSpPr>
            <a:spLocks noGrp="1"/>
          </p:cNvSpPr>
          <p:nvPr>
            <p:ph idx="1"/>
          </p:nvPr>
        </p:nvSpPr>
        <p:spPr/>
        <p:txBody>
          <a:bodyPr/>
          <a:lstStyle/>
          <a:p>
            <a:r>
              <a:rPr lang="en-US" dirty="0"/>
              <a:t>Always heavily science-based, but greater understanding of sampling strategies, statistical analyses</a:t>
            </a:r>
          </a:p>
          <a:p>
            <a:r>
              <a:rPr lang="en-US" dirty="0"/>
              <a:t>Exposure data bases</a:t>
            </a:r>
          </a:p>
          <a:p>
            <a:r>
              <a:rPr lang="en-US" dirty="0"/>
              <a:t>Risk assessment, risk perception, and risk communication are important tools in the IH tool box</a:t>
            </a:r>
          </a:p>
        </p:txBody>
      </p:sp>
    </p:spTree>
    <p:extLst>
      <p:ext uri="{BB962C8B-B14F-4D97-AF65-F5344CB8AC3E}">
        <p14:creationId xmlns:p14="http://schemas.microsoft.com/office/powerpoint/2010/main" val="422087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 OSHA’s role shifted?</a:t>
            </a:r>
          </a:p>
        </p:txBody>
      </p:sp>
      <p:sp>
        <p:nvSpPr>
          <p:cNvPr id="3" name="Content Placeholder 2"/>
          <p:cNvSpPr>
            <a:spLocks noGrp="1"/>
          </p:cNvSpPr>
          <p:nvPr>
            <p:ph idx="1"/>
          </p:nvPr>
        </p:nvSpPr>
        <p:spPr/>
        <p:txBody>
          <a:bodyPr/>
          <a:lstStyle/>
          <a:p>
            <a:r>
              <a:rPr lang="en-US" dirty="0"/>
              <a:t>Europeans lead with REACH</a:t>
            </a:r>
          </a:p>
          <a:p>
            <a:r>
              <a:rPr lang="en-US" dirty="0"/>
              <a:t>When was last PEL issued?</a:t>
            </a:r>
          </a:p>
          <a:p>
            <a:r>
              <a:rPr lang="en-US" dirty="0"/>
              <a:t>Excellent Web site, providing information for practitioners and workers alike </a:t>
            </a:r>
          </a:p>
        </p:txBody>
      </p:sp>
    </p:spTree>
    <p:extLst>
      <p:ext uri="{BB962C8B-B14F-4D97-AF65-F5344CB8AC3E}">
        <p14:creationId xmlns:p14="http://schemas.microsoft.com/office/powerpoint/2010/main" val="2548736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04709" y="763793"/>
            <a:ext cx="8000428" cy="4270785"/>
          </a:xfrm>
          <a:prstGeom prst="rect">
            <a:avLst/>
          </a:prstGeom>
        </p:spPr>
      </p:pic>
    </p:spTree>
    <p:extLst>
      <p:ext uri="{BB962C8B-B14F-4D97-AF65-F5344CB8AC3E}">
        <p14:creationId xmlns:p14="http://schemas.microsoft.com/office/powerpoint/2010/main" val="253044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OSHA’s Sustainability document</a:t>
            </a:r>
          </a:p>
        </p:txBody>
      </p:sp>
      <p:sp>
        <p:nvSpPr>
          <p:cNvPr id="3" name="Content Placeholder 2"/>
          <p:cNvSpPr>
            <a:spLocks noGrp="1"/>
          </p:cNvSpPr>
          <p:nvPr>
            <p:ph idx="1"/>
          </p:nvPr>
        </p:nvSpPr>
        <p:spPr/>
        <p:txBody>
          <a:bodyPr/>
          <a:lstStyle/>
          <a:p>
            <a:r>
              <a:rPr lang="en-US" dirty="0"/>
              <a:t>Sustainability in the Workplace:  A New Approach for Advancing Worker Safety and Health </a:t>
            </a:r>
          </a:p>
          <a:p>
            <a:r>
              <a:rPr lang="en-US" dirty="0"/>
              <a:t>“Employers are only truly sustainable when they ensure the safety, health, and welfare of their workers.”</a:t>
            </a:r>
          </a:p>
          <a:p>
            <a:r>
              <a:rPr lang="en-US" dirty="0"/>
              <a:t>“Sustainable development is development that meets the needs of the present without compromising the ability of future generations to meet their own needs.”  </a:t>
            </a:r>
          </a:p>
          <a:p>
            <a:pPr lvl="1"/>
            <a:r>
              <a:rPr lang="en-US" dirty="0"/>
              <a:t>Our Common Future, UN </a:t>
            </a:r>
            <a:r>
              <a:rPr lang="en-US" dirty="0" err="1"/>
              <a:t>Brundtland</a:t>
            </a:r>
            <a:r>
              <a:rPr lang="en-US" dirty="0"/>
              <a:t> Commission (1987)</a:t>
            </a:r>
          </a:p>
        </p:txBody>
      </p:sp>
    </p:spTree>
    <p:extLst>
      <p:ext uri="{BB962C8B-B14F-4D97-AF65-F5344CB8AC3E}">
        <p14:creationId xmlns:p14="http://schemas.microsoft.com/office/powerpoint/2010/main" val="1896775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1911:  Triangle Shirtwaist Factory fire</a:t>
            </a:r>
          </a:p>
          <a:p>
            <a:r>
              <a:rPr lang="en-US" dirty="0"/>
              <a:t>1914:  U.S. Public Health Service established standards for bacteria in drinking water on ships, trains, and other interstate carriers </a:t>
            </a:r>
          </a:p>
          <a:p>
            <a:r>
              <a:rPr lang="en-US" dirty="0"/>
              <a:t>1930-1:  Gauley Bridge disaster</a:t>
            </a:r>
          </a:p>
          <a:p>
            <a:r>
              <a:rPr lang="en-US" dirty="0"/>
              <a:t>1936: Walsh-Healey Public Contracts Act applied to U.S. government contracts exceeding $10,000 for the manufacture or furnishing of goods, included job safety and health standards</a:t>
            </a:r>
          </a:p>
          <a:p>
            <a:r>
              <a:rPr lang="en-US" dirty="0"/>
              <a:t>Asbestos exposures during WWII</a:t>
            </a:r>
          </a:p>
          <a:p>
            <a:endParaRPr lang="en-US" dirty="0"/>
          </a:p>
          <a:p>
            <a:endParaRPr lang="en-US" dirty="0"/>
          </a:p>
        </p:txBody>
      </p:sp>
    </p:spTree>
    <p:extLst>
      <p:ext uri="{BB962C8B-B14F-4D97-AF65-F5344CB8AC3E}">
        <p14:creationId xmlns:p14="http://schemas.microsoft.com/office/powerpoint/2010/main" val="2629924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Timeline</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6260043" y="281178"/>
            <a:ext cx="2533650" cy="6286500"/>
          </a:xfrm>
          <a:prstGeom prst="rect">
            <a:avLst/>
          </a:prstGeom>
        </p:spPr>
      </p:pic>
    </p:spTree>
    <p:extLst>
      <p:ext uri="{BB962C8B-B14F-4D97-AF65-F5344CB8AC3E}">
        <p14:creationId xmlns:p14="http://schemas.microsoft.com/office/powerpoint/2010/main" val="2656828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35836" y="3229311"/>
            <a:ext cx="2295525" cy="2390775"/>
          </a:xfrm>
          <a:prstGeom prst="rect">
            <a:avLst/>
          </a:prstGeom>
        </p:spPr>
      </p:pic>
      <p:pic>
        <p:nvPicPr>
          <p:cNvPr id="5" name="Picture 4"/>
          <p:cNvPicPr>
            <a:picLocks noChangeAspect="1"/>
          </p:cNvPicPr>
          <p:nvPr/>
        </p:nvPicPr>
        <p:blipFill>
          <a:blip r:embed="rId3"/>
          <a:stretch>
            <a:fillRect/>
          </a:stretch>
        </p:blipFill>
        <p:spPr>
          <a:xfrm>
            <a:off x="6931361" y="732526"/>
            <a:ext cx="2974639" cy="2496785"/>
          </a:xfrm>
          <a:prstGeom prst="rect">
            <a:avLst/>
          </a:prstGeom>
        </p:spPr>
      </p:pic>
    </p:spTree>
    <p:extLst>
      <p:ext uri="{BB962C8B-B14F-4D97-AF65-F5344CB8AC3E}">
        <p14:creationId xmlns:p14="http://schemas.microsoft.com/office/powerpoint/2010/main" val="690260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Sustainability Efforts</a:t>
            </a:r>
          </a:p>
        </p:txBody>
      </p:sp>
      <p:sp>
        <p:nvSpPr>
          <p:cNvPr id="3" name="Content Placeholder 2"/>
          <p:cNvSpPr>
            <a:spLocks noGrp="1"/>
          </p:cNvSpPr>
          <p:nvPr>
            <p:ph idx="1"/>
          </p:nvPr>
        </p:nvSpPr>
        <p:spPr/>
        <p:txBody>
          <a:bodyPr/>
          <a:lstStyle/>
          <a:p>
            <a:r>
              <a:rPr lang="en-US" dirty="0"/>
              <a:t>Reporting and Metrics</a:t>
            </a:r>
          </a:p>
          <a:p>
            <a:r>
              <a:rPr lang="en-US" dirty="0"/>
              <a:t>Investing and Shareholder Engagement</a:t>
            </a:r>
          </a:p>
          <a:p>
            <a:r>
              <a:rPr lang="en-US" dirty="0"/>
              <a:t>Business</a:t>
            </a:r>
          </a:p>
          <a:p>
            <a:r>
              <a:rPr lang="en-US" dirty="0"/>
              <a:t>Standards and Certifications</a:t>
            </a:r>
          </a:p>
          <a:p>
            <a:r>
              <a:rPr lang="en-US" dirty="0"/>
              <a:t>Procurement</a:t>
            </a:r>
          </a:p>
          <a:p>
            <a:r>
              <a:rPr lang="en-US" dirty="0"/>
              <a:t>Education</a:t>
            </a:r>
          </a:p>
          <a:p>
            <a:r>
              <a:rPr lang="en-US" dirty="0"/>
              <a:t>Research</a:t>
            </a:r>
          </a:p>
        </p:txBody>
      </p:sp>
    </p:spTree>
    <p:extLst>
      <p:ext uri="{BB962C8B-B14F-4D97-AF65-F5344CB8AC3E}">
        <p14:creationId xmlns:p14="http://schemas.microsoft.com/office/powerpoint/2010/main" val="4257907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for Safety and Health Sustainability</a:t>
            </a:r>
          </a:p>
        </p:txBody>
      </p:sp>
      <p:sp>
        <p:nvSpPr>
          <p:cNvPr id="3" name="Content Placeholder 2"/>
          <p:cNvSpPr>
            <a:spLocks noGrp="1"/>
          </p:cNvSpPr>
          <p:nvPr>
            <p:ph idx="1"/>
          </p:nvPr>
        </p:nvSpPr>
        <p:spPr/>
        <p:txBody>
          <a:bodyPr/>
          <a:lstStyle/>
          <a:p>
            <a:r>
              <a:rPr lang="en-US" dirty="0"/>
              <a:t>Joint research project on Human Capital with Harvard Law School and others</a:t>
            </a:r>
          </a:p>
          <a:p>
            <a:r>
              <a:rPr lang="en-US" dirty="0"/>
              <a:t>Draft released Spring 2017, final Fall 2017</a:t>
            </a:r>
          </a:p>
        </p:txBody>
      </p:sp>
    </p:spTree>
    <p:extLst>
      <p:ext uri="{BB962C8B-B14F-4D97-AF65-F5344CB8AC3E}">
        <p14:creationId xmlns:p14="http://schemas.microsoft.com/office/powerpoint/2010/main" val="275159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 NIOSH’s role shifted?</a:t>
            </a:r>
          </a:p>
        </p:txBody>
      </p:sp>
      <p:sp>
        <p:nvSpPr>
          <p:cNvPr id="3" name="Content Placeholder 2"/>
          <p:cNvSpPr>
            <a:spLocks noGrp="1"/>
          </p:cNvSpPr>
          <p:nvPr>
            <p:ph idx="1"/>
          </p:nvPr>
        </p:nvSpPr>
        <p:spPr/>
        <p:txBody>
          <a:bodyPr/>
          <a:lstStyle/>
          <a:p>
            <a:r>
              <a:rPr lang="en-US" dirty="0"/>
              <a:t>COSSH Essentials developed by HSE in U.K. </a:t>
            </a:r>
          </a:p>
          <a:p>
            <a:r>
              <a:rPr lang="en-US" dirty="0"/>
              <a:t>With support from NIOSH, control banding gains acceptance in the U.S., and is applied to disease agents, nanomaterials, construction, environmental management, etc.  </a:t>
            </a:r>
          </a:p>
          <a:p>
            <a:r>
              <a:rPr lang="en-US" dirty="0"/>
              <a:t>NIOSH has just released their Exposure Banding document</a:t>
            </a:r>
          </a:p>
          <a:p>
            <a:pPr lvl="1"/>
            <a:r>
              <a:rPr lang="en-US" dirty="0"/>
              <a:t>Increased importance as PELs are increasingly outdated, with new PELs almost nonexistent  </a:t>
            </a:r>
          </a:p>
          <a:p>
            <a:endParaRPr lang="en-US" dirty="0"/>
          </a:p>
        </p:txBody>
      </p:sp>
    </p:spTree>
    <p:extLst>
      <p:ext uri="{BB962C8B-B14F-4D97-AF65-F5344CB8AC3E}">
        <p14:creationId xmlns:p14="http://schemas.microsoft.com/office/powerpoint/2010/main" val="3111028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Shifts in Worker Demographics and the Patterns of Work </a:t>
            </a:r>
          </a:p>
        </p:txBody>
      </p:sp>
      <p:sp>
        <p:nvSpPr>
          <p:cNvPr id="3" name="Content Placeholder 2"/>
          <p:cNvSpPr>
            <a:spLocks noGrp="1"/>
          </p:cNvSpPr>
          <p:nvPr>
            <p:ph idx="1"/>
          </p:nvPr>
        </p:nvSpPr>
        <p:spPr/>
        <p:txBody>
          <a:bodyPr/>
          <a:lstStyle/>
          <a:p>
            <a:r>
              <a:rPr lang="en-US" dirty="0"/>
              <a:t>Workforce is older, more female, more diverse, less likely to speak English as the first language, many undocumented</a:t>
            </a:r>
          </a:p>
          <a:p>
            <a:pPr lvl="1"/>
            <a:r>
              <a:rPr lang="en-US" dirty="0"/>
              <a:t>Have you presented training with a translator or sign language practitioner?</a:t>
            </a:r>
          </a:p>
          <a:p>
            <a:pPr lvl="1"/>
            <a:r>
              <a:rPr lang="en-US" dirty="0"/>
              <a:t>Higher occurrence of ergonomic injuries</a:t>
            </a:r>
          </a:p>
          <a:p>
            <a:pPr lvl="1"/>
            <a:r>
              <a:rPr lang="en-US" dirty="0"/>
              <a:t>Higher injury rates (see AFL-CIO posters)</a:t>
            </a:r>
          </a:p>
          <a:p>
            <a:pPr lvl="1"/>
            <a:r>
              <a:rPr lang="en-US" dirty="0"/>
              <a:t>Undocumented workers more likely to endure hazardous work conditions without complaining (e.g., agricultural workers exposed to heat stress, pesticides)</a:t>
            </a:r>
          </a:p>
          <a:p>
            <a:r>
              <a:rPr lang="en-US" dirty="0"/>
              <a:t>Workers are less likely to remain with one employer for decades</a:t>
            </a:r>
          </a:p>
          <a:p>
            <a:r>
              <a:rPr lang="en-US" dirty="0"/>
              <a:t>Shift to service, away from manufacturing and agriculture</a:t>
            </a:r>
          </a:p>
          <a:p>
            <a:r>
              <a:rPr lang="en-US" dirty="0"/>
              <a:t>More workers have part-time jobs, or work as subcontractors</a:t>
            </a:r>
          </a:p>
          <a:p>
            <a:r>
              <a:rPr lang="en-US" dirty="0"/>
              <a:t>How do we maintain exposure records of people who have multiple jobs with multiple employers? </a:t>
            </a:r>
          </a:p>
        </p:txBody>
      </p:sp>
    </p:spTree>
    <p:extLst>
      <p:ext uri="{BB962C8B-B14F-4D97-AF65-F5344CB8AC3E}">
        <p14:creationId xmlns:p14="http://schemas.microsoft.com/office/powerpoint/2010/main" val="3015147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did these major shifts take place?</a:t>
            </a:r>
          </a:p>
        </p:txBody>
      </p:sp>
      <p:sp>
        <p:nvSpPr>
          <p:cNvPr id="3" name="Content Placeholder 2"/>
          <p:cNvSpPr>
            <a:spLocks noGrp="1"/>
          </p:cNvSpPr>
          <p:nvPr>
            <p:ph idx="1"/>
          </p:nvPr>
        </p:nvSpPr>
        <p:spPr/>
        <p:txBody>
          <a:bodyPr>
            <a:normAutofit/>
          </a:bodyPr>
          <a:lstStyle/>
          <a:p>
            <a:r>
              <a:rPr lang="en-US" dirty="0"/>
              <a:t>How many heavy/dirty manufacturing jobs overseas? </a:t>
            </a:r>
          </a:p>
          <a:p>
            <a:r>
              <a:rPr lang="en-US" dirty="0"/>
              <a:t>How many jobs in manufacturing, high tech, finance, etc., depend on highly educated workers with computer savvy? </a:t>
            </a:r>
          </a:p>
          <a:p>
            <a:r>
              <a:rPr lang="en-US" dirty="0"/>
              <a:t>When did the preponderance of American produce began to be tended and harvested by noncitizens and/or non-English speakers?</a:t>
            </a:r>
          </a:p>
          <a:p>
            <a:r>
              <a:rPr lang="en-US" dirty="0"/>
              <a:t>Same question for service jobs in the restaurant and hospitality business, and call centers?   </a:t>
            </a:r>
          </a:p>
          <a:p>
            <a:endParaRPr lang="en-US" dirty="0"/>
          </a:p>
          <a:p>
            <a:pPr lvl="2"/>
            <a:endParaRPr lang="en-US" dirty="0"/>
          </a:p>
          <a:p>
            <a:pPr marL="960120" lvl="2" indent="0">
              <a:buNone/>
            </a:pPr>
            <a:endParaRPr lang="en-US" dirty="0"/>
          </a:p>
        </p:txBody>
      </p:sp>
    </p:spTree>
    <p:extLst>
      <p:ext uri="{BB962C8B-B14F-4D97-AF65-F5344CB8AC3E}">
        <p14:creationId xmlns:p14="http://schemas.microsoft.com/office/powerpoint/2010/main" val="344982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some point I realized that …</a:t>
            </a:r>
          </a:p>
        </p:txBody>
      </p:sp>
      <p:sp>
        <p:nvSpPr>
          <p:cNvPr id="3" name="Content Placeholder 2"/>
          <p:cNvSpPr>
            <a:spLocks noGrp="1"/>
          </p:cNvSpPr>
          <p:nvPr>
            <p:ph idx="1"/>
          </p:nvPr>
        </p:nvSpPr>
        <p:spPr/>
        <p:txBody>
          <a:bodyPr>
            <a:normAutofit fontScale="92500" lnSpcReduction="10000"/>
          </a:bodyPr>
          <a:lstStyle/>
          <a:p>
            <a:r>
              <a:rPr lang="en-US" dirty="0"/>
              <a:t>The basis tenets of IH practice … anticipation, recognition, evaluation, etc., were still highly relevant</a:t>
            </a:r>
          </a:p>
          <a:p>
            <a:r>
              <a:rPr lang="en-US" dirty="0"/>
              <a:t>But the coursework I had in graduate school along with my early OSHA training was no longer relevant</a:t>
            </a:r>
          </a:p>
          <a:p>
            <a:pPr lvl="1"/>
            <a:r>
              <a:rPr lang="en-US" dirty="0"/>
              <a:t>Last airborne sample collected for analysis in the last millennium</a:t>
            </a:r>
          </a:p>
          <a:p>
            <a:pPr lvl="1"/>
            <a:r>
              <a:rPr lang="en-US" dirty="0"/>
              <a:t>I had to learn how to use a 4-gas meter and highly sophisticated noise dosimeters </a:t>
            </a:r>
          </a:p>
          <a:p>
            <a:pPr lvl="1"/>
            <a:r>
              <a:rPr lang="en-US" dirty="0"/>
              <a:t>Emphasis had shifted to ergonomics, indoor air, workplace stress, etc. </a:t>
            </a:r>
          </a:p>
          <a:p>
            <a:r>
              <a:rPr lang="en-US" dirty="0"/>
              <a:t>The workplace I’d been trained for had moved off-shore, along with the need for IH and safety knowledge and professionals</a:t>
            </a:r>
          </a:p>
          <a:p>
            <a:pPr lvl="1"/>
            <a:r>
              <a:rPr lang="en-US" dirty="0"/>
              <a:t>21</a:t>
            </a:r>
            <a:r>
              <a:rPr lang="en-US" baseline="30000" dirty="0"/>
              <a:t>st</a:t>
            </a:r>
            <a:r>
              <a:rPr lang="en-US" dirty="0"/>
              <a:t> century OEHS technicians and professionals are being born in Asia, South America, Africa</a:t>
            </a:r>
          </a:p>
          <a:p>
            <a:pPr lvl="1"/>
            <a:r>
              <a:rPr lang="en-US" dirty="0"/>
              <a:t>Are we going to educate / train them here in the U.S.?</a:t>
            </a:r>
          </a:p>
          <a:p>
            <a:pPr lvl="1"/>
            <a:r>
              <a:rPr lang="en-US" dirty="0"/>
              <a:t>Role of Occupational Health Training Association (OHTA)</a:t>
            </a:r>
          </a:p>
          <a:p>
            <a:pPr lvl="1"/>
            <a:r>
              <a:rPr lang="en-US" dirty="0"/>
              <a:t>What is the impact for AIHA, other U.S. based professional associations?</a:t>
            </a:r>
          </a:p>
          <a:p>
            <a:r>
              <a:rPr lang="en-US" dirty="0"/>
              <a:t>Management and communication skills much more important </a:t>
            </a:r>
          </a:p>
          <a:p>
            <a:r>
              <a:rPr lang="en-US" dirty="0"/>
              <a:t>Similar situation for environmental professionals?</a:t>
            </a:r>
          </a:p>
          <a:p>
            <a:pPr lvl="1"/>
            <a:endParaRPr lang="en-US" dirty="0"/>
          </a:p>
          <a:p>
            <a:endParaRPr lang="en-US" dirty="0"/>
          </a:p>
        </p:txBody>
      </p:sp>
    </p:spTree>
    <p:extLst>
      <p:ext uri="{BB962C8B-B14F-4D97-AF65-F5344CB8AC3E}">
        <p14:creationId xmlns:p14="http://schemas.microsoft.com/office/powerpoint/2010/main" val="3880127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of Our Work:  Reduced Occupational Fatalities &amp; Injuries</a:t>
            </a:r>
          </a:p>
        </p:txBody>
      </p:sp>
      <p:sp>
        <p:nvSpPr>
          <p:cNvPr id="3" name="Content Placeholder 2"/>
          <p:cNvSpPr>
            <a:spLocks noGrp="1"/>
          </p:cNvSpPr>
          <p:nvPr>
            <p:ph idx="1"/>
          </p:nvPr>
        </p:nvSpPr>
        <p:spPr/>
        <p:txBody>
          <a:bodyPr/>
          <a:lstStyle/>
          <a:p>
            <a:r>
              <a:rPr lang="en-US" strike="sngStrike" dirty="0"/>
              <a:t>Downward since advent of OSHA</a:t>
            </a:r>
          </a:p>
          <a:p>
            <a:r>
              <a:rPr lang="en-US" dirty="0"/>
              <a:t>Different causes of fatalities</a:t>
            </a:r>
          </a:p>
          <a:p>
            <a:pPr lvl="1"/>
            <a:endParaRPr lang="en-US" dirty="0"/>
          </a:p>
        </p:txBody>
      </p:sp>
    </p:spTree>
    <p:extLst>
      <p:ext uri="{BB962C8B-B14F-4D97-AF65-F5344CB8AC3E}">
        <p14:creationId xmlns:p14="http://schemas.microsoft.com/office/powerpoint/2010/main" val="2927943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Estimates of Fatal Industrial Accidents in the United States, 1913</a:t>
            </a:r>
          </a:p>
        </p:txBody>
      </p:sp>
      <p:pic>
        <p:nvPicPr>
          <p:cNvPr id="5" name="Content Placeholder 4"/>
          <p:cNvPicPr>
            <a:picLocks noGrp="1" noChangeAspect="1"/>
          </p:cNvPicPr>
          <p:nvPr>
            <p:ph idx="1"/>
          </p:nvPr>
        </p:nvPicPr>
        <p:blipFill>
          <a:blip r:embed="rId2"/>
          <a:stretch>
            <a:fillRect/>
          </a:stretch>
        </p:blipFill>
        <p:spPr>
          <a:xfrm rot="10800000">
            <a:off x="4302546" y="261502"/>
            <a:ext cx="6867023" cy="5821053"/>
          </a:xfrm>
          <a:prstGeom prst="rect">
            <a:avLst/>
          </a:prstGeom>
        </p:spPr>
      </p:pic>
      <p:sp>
        <p:nvSpPr>
          <p:cNvPr id="4" name="TextBox 3"/>
          <p:cNvSpPr txBox="1"/>
          <p:nvPr/>
        </p:nvSpPr>
        <p:spPr>
          <a:xfrm>
            <a:off x="393539" y="6211669"/>
            <a:ext cx="11141640" cy="646331"/>
          </a:xfrm>
          <a:prstGeom prst="rect">
            <a:avLst/>
          </a:prstGeom>
          <a:noFill/>
        </p:spPr>
        <p:txBody>
          <a:bodyPr wrap="none" rtlCol="0">
            <a:spAutoFit/>
          </a:bodyPr>
          <a:lstStyle/>
          <a:p>
            <a:r>
              <a:rPr lang="en-US" i="1" dirty="0"/>
              <a:t>Industrial Accident Statistics, Bulletin 157</a:t>
            </a:r>
            <a:r>
              <a:rPr lang="en-US" dirty="0"/>
              <a:t>, USDOL, BLS, 1915, quoted in Response to </a:t>
            </a:r>
            <a:r>
              <a:rPr lang="en-US" i="1" dirty="0"/>
              <a:t>Occupational Health Hazards:  </a:t>
            </a:r>
          </a:p>
          <a:p>
            <a:r>
              <a:rPr lang="en-US" i="1" dirty="0"/>
              <a:t>A Historical Perspective</a:t>
            </a:r>
            <a:r>
              <a:rPr lang="en-US" dirty="0"/>
              <a:t>, J.K. Corn, Van Nostrand Reinhold, 1992</a:t>
            </a:r>
          </a:p>
        </p:txBody>
      </p:sp>
    </p:spTree>
    <p:extLst>
      <p:ext uri="{BB962C8B-B14F-4D97-AF65-F5344CB8AC3E}">
        <p14:creationId xmlns:p14="http://schemas.microsoft.com/office/powerpoint/2010/main" val="3753799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Associations</a:t>
            </a:r>
          </a:p>
        </p:txBody>
      </p:sp>
      <p:sp>
        <p:nvSpPr>
          <p:cNvPr id="3" name="Content Placeholder 2"/>
          <p:cNvSpPr>
            <a:spLocks noGrp="1"/>
          </p:cNvSpPr>
          <p:nvPr>
            <p:ph idx="1"/>
          </p:nvPr>
        </p:nvSpPr>
        <p:spPr/>
        <p:txBody>
          <a:bodyPr/>
          <a:lstStyle/>
          <a:p>
            <a:r>
              <a:rPr lang="en-US" dirty="0"/>
              <a:t>AWMA, 1907</a:t>
            </a:r>
          </a:p>
          <a:p>
            <a:r>
              <a:rPr lang="en-US" dirty="0"/>
              <a:t>ASSE, 1911</a:t>
            </a:r>
          </a:p>
          <a:p>
            <a:r>
              <a:rPr lang="en-US" dirty="0"/>
              <a:t>MIHA, 1937</a:t>
            </a:r>
          </a:p>
          <a:p>
            <a:r>
              <a:rPr lang="en-US" dirty="0"/>
              <a:t>ACGIH®, 1938</a:t>
            </a:r>
          </a:p>
          <a:p>
            <a:r>
              <a:rPr lang="en-US" dirty="0"/>
              <a:t>AIHA, 1939</a:t>
            </a:r>
          </a:p>
          <a:p>
            <a:r>
              <a:rPr lang="en-US" dirty="0"/>
              <a:t>ABIH, 1959 – 1960</a:t>
            </a:r>
          </a:p>
          <a:p>
            <a:r>
              <a:rPr lang="en-US" dirty="0"/>
              <a:t>BCSP, 1969</a:t>
            </a:r>
          </a:p>
          <a:p>
            <a:endParaRPr lang="en-US" dirty="0"/>
          </a:p>
        </p:txBody>
      </p:sp>
    </p:spTree>
    <p:extLst>
      <p:ext uri="{BB962C8B-B14F-4D97-AF65-F5344CB8AC3E}">
        <p14:creationId xmlns:p14="http://schemas.microsoft.com/office/powerpoint/2010/main" val="3862533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OSHA Is Making a Difference </a:t>
            </a:r>
          </a:p>
        </p:txBody>
      </p:sp>
      <p:sp>
        <p:nvSpPr>
          <p:cNvPr id="3" name="Content Placeholder 2"/>
          <p:cNvSpPr>
            <a:spLocks noGrp="1"/>
          </p:cNvSpPr>
          <p:nvPr>
            <p:ph idx="1"/>
          </p:nvPr>
        </p:nvSpPr>
        <p:spPr/>
        <p:txBody>
          <a:bodyPr/>
          <a:lstStyle/>
          <a:p>
            <a:r>
              <a:rPr lang="en-US" b="1" dirty="0"/>
              <a:t>“OSHA is Making a Difference</a:t>
            </a:r>
          </a:p>
          <a:p>
            <a:r>
              <a:rPr lang="en-US" dirty="0"/>
              <a:t>In more than four decades, OSHA and our state partners, coupled with the efforts of employers, safety and health professionals, unions and advocates, have had a dramatic effect on workplace safety. </a:t>
            </a:r>
          </a:p>
          <a:p>
            <a:r>
              <a:rPr lang="en-US" dirty="0"/>
              <a:t>Worker deaths in America are down-on average, from about 38 worker deaths a day in 1970 to 13 a day in 2015.</a:t>
            </a:r>
          </a:p>
          <a:p>
            <a:r>
              <a:rPr lang="en-US" dirty="0">
                <a:hlinkClick r:id="rId2" tooltip="Employer-Reported Workplace Injuries and Illnesses – 2015 - PDF"/>
              </a:rPr>
              <a:t>“Worker injuries and illnesses</a:t>
            </a:r>
            <a:r>
              <a:rPr lang="en-US" dirty="0"/>
              <a:t> are down-from 10.9 incidents per 100 workers in 1972 to 3.0 per 100 in 2015.” </a:t>
            </a:r>
          </a:p>
          <a:p>
            <a:pPr marL="182880" lvl="1">
              <a:spcBef>
                <a:spcPts val="1200"/>
              </a:spcBef>
              <a:spcAft>
                <a:spcPts val="0"/>
              </a:spcAft>
            </a:pPr>
            <a:endParaRPr lang="en-US" dirty="0"/>
          </a:p>
          <a:p>
            <a:endParaRPr lang="en-US" dirty="0"/>
          </a:p>
        </p:txBody>
      </p:sp>
      <p:sp>
        <p:nvSpPr>
          <p:cNvPr id="4" name="Rectangle 3"/>
          <p:cNvSpPr/>
          <p:nvPr/>
        </p:nvSpPr>
        <p:spPr>
          <a:xfrm>
            <a:off x="0" y="6334775"/>
            <a:ext cx="5036635" cy="369332"/>
          </a:xfrm>
          <a:prstGeom prst="rect">
            <a:avLst/>
          </a:prstGeom>
        </p:spPr>
        <p:txBody>
          <a:bodyPr wrap="none">
            <a:spAutoFit/>
          </a:bodyPr>
          <a:lstStyle/>
          <a:p>
            <a:r>
              <a:rPr lang="en-US" dirty="0"/>
              <a:t>https://www.osha.gov/oshstats/commonstats.html</a:t>
            </a:r>
          </a:p>
        </p:txBody>
      </p:sp>
    </p:spTree>
    <p:extLst>
      <p:ext uri="{BB962C8B-B14F-4D97-AF65-F5344CB8AC3E}">
        <p14:creationId xmlns:p14="http://schemas.microsoft.com/office/powerpoint/2010/main" val="433271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4105" y="255905"/>
            <a:ext cx="9963150" cy="6000750"/>
          </a:xfrm>
          <a:prstGeom prst="rect">
            <a:avLst/>
          </a:prstGeom>
        </p:spPr>
      </p:pic>
      <p:sp>
        <p:nvSpPr>
          <p:cNvPr id="3" name="Rectangle 2"/>
          <p:cNvSpPr/>
          <p:nvPr/>
        </p:nvSpPr>
        <p:spPr>
          <a:xfrm>
            <a:off x="1094104" y="6256655"/>
            <a:ext cx="10661015" cy="307777"/>
          </a:xfrm>
          <a:prstGeom prst="rect">
            <a:avLst/>
          </a:prstGeom>
        </p:spPr>
        <p:txBody>
          <a:bodyPr wrap="square">
            <a:spAutoFit/>
          </a:bodyPr>
          <a:lstStyle/>
          <a:p>
            <a:r>
              <a:rPr lang="en-US" sz="1400" dirty="0"/>
              <a:t>https://www.bls.gov/opub/mlr/2015/article/pdf/the-quest-for-meaningful-and-accurate-occupational-health-and-safety-statistics.pdf</a:t>
            </a:r>
          </a:p>
        </p:txBody>
      </p:sp>
    </p:spTree>
    <p:extLst>
      <p:ext uri="{BB962C8B-B14F-4D97-AF65-F5344CB8AC3E}">
        <p14:creationId xmlns:p14="http://schemas.microsoft.com/office/powerpoint/2010/main" val="3970485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6E49A7-00A2-4079-A17F-496F30D4DF8C}" type="slidenum">
              <a:rPr lang="en-US" smtClean="0"/>
              <a:t>52</a:t>
            </a:fld>
            <a:endParaRPr lang="en-US" dirty="0"/>
          </a:p>
        </p:txBody>
      </p:sp>
      <p:pic>
        <p:nvPicPr>
          <p:cNvPr id="6" name="Picture 5"/>
          <p:cNvPicPr>
            <a:picLocks noChangeAspect="1"/>
          </p:cNvPicPr>
          <p:nvPr/>
        </p:nvPicPr>
        <p:blipFill>
          <a:blip r:embed="rId2"/>
          <a:stretch>
            <a:fillRect/>
          </a:stretch>
        </p:blipFill>
        <p:spPr>
          <a:xfrm>
            <a:off x="1524000" y="97358"/>
            <a:ext cx="9220200" cy="6898076"/>
          </a:xfrm>
          <a:prstGeom prst="rect">
            <a:avLst/>
          </a:prstGeom>
        </p:spPr>
      </p:pic>
    </p:spTree>
    <p:extLst>
      <p:ext uri="{BB962C8B-B14F-4D97-AF65-F5344CB8AC3E}">
        <p14:creationId xmlns:p14="http://schemas.microsoft.com/office/powerpoint/2010/main" val="4042731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6719"/>
            <a:ext cx="9149255" cy="6874719"/>
          </a:xfrm>
          <a:prstGeom prst="rect">
            <a:avLst/>
          </a:prstGeom>
        </p:spPr>
      </p:pic>
    </p:spTree>
    <p:extLst>
      <p:ext uri="{BB962C8B-B14F-4D97-AF65-F5344CB8AC3E}">
        <p14:creationId xmlns:p14="http://schemas.microsoft.com/office/powerpoint/2010/main" val="4120245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236191"/>
            <a:ext cx="9896337" cy="1900309"/>
          </a:xfrm>
        </p:spPr>
        <p:txBody>
          <a:bodyPr>
            <a:noAutofit/>
          </a:bodyPr>
          <a:lstStyle/>
          <a:p>
            <a:r>
              <a:rPr lang="en-US" sz="2000" dirty="0"/>
              <a:t>Nonfatal Occupational </a:t>
            </a:r>
            <a:br>
              <a:rPr lang="en-US" sz="2000" dirty="0"/>
            </a:br>
            <a:r>
              <a:rPr lang="en-US" sz="2000" dirty="0"/>
              <a:t>Injuries and Illnesses </a:t>
            </a:r>
            <a:br>
              <a:rPr lang="en-US" sz="2000" dirty="0"/>
            </a:br>
            <a:r>
              <a:rPr lang="en-US" sz="2000" dirty="0"/>
              <a:t>Involving Days Away</a:t>
            </a:r>
            <a:br>
              <a:rPr lang="en-US" sz="2000" dirty="0"/>
            </a:br>
            <a:r>
              <a:rPr lang="en-US" sz="2000" dirty="0"/>
              <a:t> from from Work, </a:t>
            </a:r>
            <a:br>
              <a:rPr lang="en-US" sz="2000" dirty="0"/>
            </a:br>
            <a:r>
              <a:rPr lang="en-US" sz="2000" dirty="0"/>
              <a:t>All Employers, 2014</a:t>
            </a:r>
          </a:p>
        </p:txBody>
      </p:sp>
      <p:sp>
        <p:nvSpPr>
          <p:cNvPr id="4" name="Slide Number Placeholder 3"/>
          <p:cNvSpPr>
            <a:spLocks noGrp="1"/>
          </p:cNvSpPr>
          <p:nvPr>
            <p:ph type="sldNum" sz="quarter" idx="12"/>
          </p:nvPr>
        </p:nvSpPr>
        <p:spPr/>
        <p:txBody>
          <a:bodyPr/>
          <a:lstStyle/>
          <a:p>
            <a:fld id="{CC6E49A7-00A2-4079-A17F-496F30D4DF8C}" type="slidenum">
              <a:rPr lang="en-US" smtClean="0"/>
              <a:t>54</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28643538"/>
              </p:ext>
            </p:extLst>
          </p:nvPr>
        </p:nvGraphicFramePr>
        <p:xfrm>
          <a:off x="1981200" y="1111171"/>
          <a:ext cx="9026324" cy="5014994"/>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615" y="2665687"/>
            <a:ext cx="9254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847" y="4526457"/>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766" y="3618668"/>
            <a:ext cx="762000" cy="91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116" y="2777890"/>
            <a:ext cx="4953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4150497" flipV="1">
            <a:off x="5272061" y="2295382"/>
            <a:ext cx="732811" cy="26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srcRect/>
          <a:stretch>
            <a:fillRect/>
          </a:stretch>
        </p:blipFill>
        <p:spPr bwMode="auto">
          <a:xfrm>
            <a:off x="6049847" y="1779526"/>
            <a:ext cx="374861" cy="380225"/>
          </a:xfrm>
          <a:prstGeom prst="rect">
            <a:avLst/>
          </a:prstGeom>
          <a:noFill/>
          <a:ln w="9525">
            <a:noFill/>
            <a:miter lim="800000"/>
            <a:headEnd/>
            <a:tailEnd/>
          </a:ln>
          <a:effectLst/>
        </p:spPr>
      </p:pic>
      <p:sp>
        <p:nvSpPr>
          <p:cNvPr id="12" name="TextBox 11"/>
          <p:cNvSpPr txBox="1"/>
          <p:nvPr/>
        </p:nvSpPr>
        <p:spPr>
          <a:xfrm>
            <a:off x="1998617" y="6178289"/>
            <a:ext cx="2057400" cy="369332"/>
          </a:xfrm>
          <a:prstGeom prst="rect">
            <a:avLst/>
          </a:prstGeom>
          <a:noFill/>
        </p:spPr>
        <p:txBody>
          <a:bodyPr wrap="square" rtlCol="0">
            <a:spAutoFit/>
          </a:bodyPr>
          <a:lstStyle/>
          <a:p>
            <a:r>
              <a:rPr lang="en-US" dirty="0"/>
              <a:t>Source:  BLS, 2015</a:t>
            </a:r>
          </a:p>
        </p:txBody>
      </p:sp>
    </p:spTree>
    <p:extLst>
      <p:ext uri="{BB962C8B-B14F-4D97-AF65-F5344CB8AC3E}">
        <p14:creationId xmlns:p14="http://schemas.microsoft.com/office/powerpoint/2010/main" val="2541991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Occupational Illnesses</a:t>
            </a:r>
          </a:p>
        </p:txBody>
      </p:sp>
      <p:pic>
        <p:nvPicPr>
          <p:cNvPr id="4" name="Content Placeholder 3"/>
          <p:cNvPicPr>
            <a:picLocks noGrp="1" noChangeAspect="1"/>
          </p:cNvPicPr>
          <p:nvPr>
            <p:ph idx="1"/>
          </p:nvPr>
        </p:nvPicPr>
        <p:blipFill>
          <a:blip r:embed="rId2"/>
          <a:stretch>
            <a:fillRect/>
          </a:stretch>
        </p:blipFill>
        <p:spPr>
          <a:xfrm>
            <a:off x="3845589" y="2892185"/>
            <a:ext cx="7315200" cy="1434492"/>
          </a:xfrm>
          <a:prstGeom prst="rect">
            <a:avLst/>
          </a:prstGeom>
        </p:spPr>
      </p:pic>
      <p:pic>
        <p:nvPicPr>
          <p:cNvPr id="5" name="Picture 4"/>
          <p:cNvPicPr>
            <a:picLocks noChangeAspect="1"/>
          </p:cNvPicPr>
          <p:nvPr/>
        </p:nvPicPr>
        <p:blipFill>
          <a:blip r:embed="rId3"/>
          <a:stretch>
            <a:fillRect/>
          </a:stretch>
        </p:blipFill>
        <p:spPr>
          <a:xfrm>
            <a:off x="3751523" y="416928"/>
            <a:ext cx="7800010" cy="2125042"/>
          </a:xfrm>
          <a:prstGeom prst="rect">
            <a:avLst/>
          </a:prstGeom>
        </p:spPr>
      </p:pic>
      <p:pic>
        <p:nvPicPr>
          <p:cNvPr id="7" name="Picture 6"/>
          <p:cNvPicPr>
            <a:picLocks noChangeAspect="1"/>
          </p:cNvPicPr>
          <p:nvPr/>
        </p:nvPicPr>
        <p:blipFill>
          <a:blip r:embed="rId4"/>
          <a:stretch>
            <a:fillRect/>
          </a:stretch>
        </p:blipFill>
        <p:spPr>
          <a:xfrm>
            <a:off x="2111777" y="4982539"/>
            <a:ext cx="9658350" cy="1314450"/>
          </a:xfrm>
          <a:prstGeom prst="rect">
            <a:avLst/>
          </a:prstGeom>
        </p:spPr>
      </p:pic>
      <p:cxnSp>
        <p:nvCxnSpPr>
          <p:cNvPr id="6" name="Straight Connector 5"/>
          <p:cNvCxnSpPr/>
          <p:nvPr/>
        </p:nvCxnSpPr>
        <p:spPr>
          <a:xfrm>
            <a:off x="8356922" y="3842795"/>
            <a:ext cx="268532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86030" y="4326677"/>
            <a:ext cx="434370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386577" y="5266481"/>
            <a:ext cx="4164956" cy="2507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11777" y="5639764"/>
            <a:ext cx="254124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462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progress, but much work to be done</a:t>
            </a:r>
          </a:p>
        </p:txBody>
      </p:sp>
      <p:pic>
        <p:nvPicPr>
          <p:cNvPr id="4" name="Content Placeholder 3"/>
          <p:cNvPicPr>
            <a:picLocks noGrp="1" noChangeAspect="1"/>
          </p:cNvPicPr>
          <p:nvPr>
            <p:ph idx="1"/>
          </p:nvPr>
        </p:nvPicPr>
        <p:blipFill>
          <a:blip r:embed="rId2"/>
          <a:stretch>
            <a:fillRect/>
          </a:stretch>
        </p:blipFill>
        <p:spPr>
          <a:xfrm>
            <a:off x="3889415" y="738489"/>
            <a:ext cx="2505075" cy="2524125"/>
          </a:xfrm>
          <a:prstGeom prst="rect">
            <a:avLst/>
          </a:prstGeom>
        </p:spPr>
      </p:pic>
      <p:pic>
        <p:nvPicPr>
          <p:cNvPr id="5" name="Picture 4"/>
          <p:cNvPicPr>
            <a:picLocks noChangeAspect="1"/>
          </p:cNvPicPr>
          <p:nvPr/>
        </p:nvPicPr>
        <p:blipFill>
          <a:blip r:embed="rId3"/>
          <a:stretch>
            <a:fillRect/>
          </a:stretch>
        </p:blipFill>
        <p:spPr>
          <a:xfrm>
            <a:off x="6561941" y="757539"/>
            <a:ext cx="2447925" cy="2505075"/>
          </a:xfrm>
          <a:prstGeom prst="rect">
            <a:avLst/>
          </a:prstGeom>
        </p:spPr>
      </p:pic>
      <p:pic>
        <p:nvPicPr>
          <p:cNvPr id="6" name="Picture 5"/>
          <p:cNvPicPr>
            <a:picLocks noChangeAspect="1"/>
          </p:cNvPicPr>
          <p:nvPr/>
        </p:nvPicPr>
        <p:blipFill>
          <a:blip r:embed="rId4"/>
          <a:stretch>
            <a:fillRect/>
          </a:stretch>
        </p:blipFill>
        <p:spPr>
          <a:xfrm>
            <a:off x="9177317" y="719439"/>
            <a:ext cx="2495550" cy="2543175"/>
          </a:xfrm>
          <a:prstGeom prst="rect">
            <a:avLst/>
          </a:prstGeom>
        </p:spPr>
      </p:pic>
      <p:pic>
        <p:nvPicPr>
          <p:cNvPr id="7" name="Picture 6"/>
          <p:cNvPicPr>
            <a:picLocks noChangeAspect="1"/>
          </p:cNvPicPr>
          <p:nvPr/>
        </p:nvPicPr>
        <p:blipFill>
          <a:blip r:embed="rId5"/>
          <a:stretch>
            <a:fillRect/>
          </a:stretch>
        </p:blipFill>
        <p:spPr>
          <a:xfrm>
            <a:off x="3860840" y="3414903"/>
            <a:ext cx="2533650" cy="2533650"/>
          </a:xfrm>
          <a:prstGeom prst="rect">
            <a:avLst/>
          </a:prstGeom>
        </p:spPr>
      </p:pic>
      <p:pic>
        <p:nvPicPr>
          <p:cNvPr id="8" name="Picture 7"/>
          <p:cNvPicPr>
            <a:picLocks noChangeAspect="1"/>
          </p:cNvPicPr>
          <p:nvPr/>
        </p:nvPicPr>
        <p:blipFill>
          <a:blip r:embed="rId6"/>
          <a:stretch>
            <a:fillRect/>
          </a:stretch>
        </p:blipFill>
        <p:spPr>
          <a:xfrm>
            <a:off x="6561941" y="3424428"/>
            <a:ext cx="2495550" cy="2524125"/>
          </a:xfrm>
          <a:prstGeom prst="rect">
            <a:avLst/>
          </a:prstGeom>
        </p:spPr>
      </p:pic>
      <p:sp>
        <p:nvSpPr>
          <p:cNvPr id="9" name="Rectangle 8"/>
          <p:cNvSpPr/>
          <p:nvPr/>
        </p:nvSpPr>
        <p:spPr>
          <a:xfrm>
            <a:off x="222079" y="6326780"/>
            <a:ext cx="7277522" cy="369332"/>
          </a:xfrm>
          <a:prstGeom prst="rect">
            <a:avLst/>
          </a:prstGeom>
        </p:spPr>
        <p:txBody>
          <a:bodyPr wrap="square">
            <a:spAutoFit/>
          </a:bodyPr>
          <a:lstStyle/>
          <a:p>
            <a:r>
              <a:rPr lang="en-US" dirty="0"/>
              <a:t>http://www.aflcio.org/Issues/Job-Safety/Death-on-the-Job-Report</a:t>
            </a:r>
          </a:p>
        </p:txBody>
      </p:sp>
    </p:spTree>
    <p:extLst>
      <p:ext uri="{BB962C8B-B14F-4D97-AF65-F5344CB8AC3E}">
        <p14:creationId xmlns:p14="http://schemas.microsoft.com/office/powerpoint/2010/main" val="658471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of Social and Cultural Factors</a:t>
            </a:r>
          </a:p>
        </p:txBody>
      </p:sp>
      <p:sp>
        <p:nvSpPr>
          <p:cNvPr id="3" name="Content Placeholder 2"/>
          <p:cNvSpPr>
            <a:spLocks noGrp="1"/>
          </p:cNvSpPr>
          <p:nvPr>
            <p:ph idx="1"/>
          </p:nvPr>
        </p:nvSpPr>
        <p:spPr/>
        <p:txBody>
          <a:bodyPr/>
          <a:lstStyle/>
          <a:p>
            <a:r>
              <a:rPr lang="en-US" dirty="0"/>
              <a:t>Advent of cable TV, multiple news outlets, 24-hour news cycle</a:t>
            </a:r>
          </a:p>
          <a:p>
            <a:r>
              <a:rPr lang="en-US" dirty="0"/>
              <a:t>Dawning public awareness of disasters in </a:t>
            </a:r>
          </a:p>
          <a:p>
            <a:pPr lvl="1"/>
            <a:r>
              <a:rPr lang="en-US" dirty="0"/>
              <a:t>Kathy Lee Gibbs?</a:t>
            </a:r>
          </a:p>
          <a:p>
            <a:pPr lvl="1"/>
            <a:r>
              <a:rPr lang="en-US" dirty="0"/>
              <a:t>Building collapse in Bangladesh</a:t>
            </a:r>
          </a:p>
          <a:p>
            <a:pPr lvl="1"/>
            <a:r>
              <a:rPr lang="en-US" dirty="0"/>
              <a:t>Chinese mining deaths </a:t>
            </a:r>
          </a:p>
          <a:p>
            <a:pPr lvl="1"/>
            <a:r>
              <a:rPr lang="en-US" dirty="0"/>
              <a:t>Clean Clothes Manufacturing</a:t>
            </a:r>
          </a:p>
          <a:p>
            <a:endParaRPr lang="en-US" dirty="0"/>
          </a:p>
          <a:p>
            <a:endParaRPr lang="en-US" dirty="0"/>
          </a:p>
        </p:txBody>
      </p:sp>
    </p:spTree>
    <p:extLst>
      <p:ext uri="{BB962C8B-B14F-4D97-AF65-F5344CB8AC3E}">
        <p14:creationId xmlns:p14="http://schemas.microsoft.com/office/powerpoint/2010/main" val="3267792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invest resources in OEHS?</a:t>
            </a:r>
          </a:p>
        </p:txBody>
      </p:sp>
      <p:sp>
        <p:nvSpPr>
          <p:cNvPr id="3" name="Content Placeholder 2"/>
          <p:cNvSpPr>
            <a:spLocks noGrp="1"/>
          </p:cNvSpPr>
          <p:nvPr>
            <p:ph idx="1"/>
          </p:nvPr>
        </p:nvSpPr>
        <p:spPr/>
        <p:txBody>
          <a:bodyPr/>
          <a:lstStyle/>
          <a:p>
            <a:r>
              <a:rPr lang="en-US" dirty="0"/>
              <a:t>Protecting our personal Commons</a:t>
            </a:r>
          </a:p>
          <a:p>
            <a:pPr lvl="1"/>
            <a:r>
              <a:rPr lang="en-US" dirty="0"/>
              <a:t>Results in Tragedy of the Commons </a:t>
            </a:r>
          </a:p>
          <a:p>
            <a:r>
              <a:rPr lang="en-US" dirty="0"/>
              <a:t>Command-and-Control</a:t>
            </a:r>
          </a:p>
          <a:p>
            <a:r>
              <a:rPr lang="en-US" dirty="0"/>
              <a:t>Reducing liability</a:t>
            </a:r>
          </a:p>
          <a:p>
            <a:r>
              <a:rPr lang="en-US" dirty="0"/>
              <a:t>Efficiencies to be gained by management systems</a:t>
            </a:r>
          </a:p>
          <a:p>
            <a:r>
              <a:rPr lang="en-US" dirty="0"/>
              <a:t>Protecting the corporation</a:t>
            </a:r>
          </a:p>
          <a:p>
            <a:pPr lvl="1"/>
            <a:r>
              <a:rPr lang="en-US" dirty="0"/>
              <a:t>Corporate Social Responsibility  </a:t>
            </a:r>
          </a:p>
          <a:p>
            <a:r>
              <a:rPr lang="en-US" dirty="0"/>
              <a:t>Altruism</a:t>
            </a:r>
          </a:p>
          <a:p>
            <a:endParaRPr lang="en-US" dirty="0"/>
          </a:p>
          <a:p>
            <a:endParaRPr lang="en-US" dirty="0"/>
          </a:p>
        </p:txBody>
      </p:sp>
    </p:spTree>
    <p:extLst>
      <p:ext uri="{BB962C8B-B14F-4D97-AF65-F5344CB8AC3E}">
        <p14:creationId xmlns:p14="http://schemas.microsoft.com/office/powerpoint/2010/main" val="1782773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has our OESH practice evolved as our reasons have changed?</a:t>
            </a:r>
          </a:p>
        </p:txBody>
      </p:sp>
      <p:sp>
        <p:nvSpPr>
          <p:cNvPr id="3" name="Content Placeholder 2"/>
          <p:cNvSpPr>
            <a:spLocks noGrp="1"/>
          </p:cNvSpPr>
          <p:nvPr>
            <p:ph idx="1"/>
          </p:nvPr>
        </p:nvSpPr>
        <p:spPr/>
        <p:txBody>
          <a:bodyPr>
            <a:normAutofit/>
          </a:bodyPr>
          <a:lstStyle/>
          <a:p>
            <a:pPr marL="182880" lvl="1">
              <a:spcBef>
                <a:spcPts val="1200"/>
              </a:spcBef>
              <a:spcAft>
                <a:spcPts val="0"/>
              </a:spcAft>
            </a:pPr>
            <a:r>
              <a:rPr lang="en-US" sz="2000" dirty="0"/>
              <a:t>Compliance: Focus on the regulations, dotting I</a:t>
            </a:r>
            <a:r>
              <a:rPr lang="en-US" sz="2000" i="1" dirty="0"/>
              <a:t>s</a:t>
            </a:r>
            <a:r>
              <a:rPr lang="en-US" sz="2000" dirty="0"/>
              <a:t> and crossing T</a:t>
            </a:r>
            <a:r>
              <a:rPr lang="en-US" sz="2000" i="1" dirty="0"/>
              <a:t>s</a:t>
            </a:r>
            <a:r>
              <a:rPr lang="en-US" sz="2000" dirty="0"/>
              <a:t>, CYA</a:t>
            </a:r>
          </a:p>
          <a:p>
            <a:pPr lvl="1"/>
            <a:r>
              <a:rPr lang="en-US" sz="2000" dirty="0"/>
              <a:t>Walsh-Healey Public Contracts Act</a:t>
            </a:r>
          </a:p>
          <a:p>
            <a:pPr lvl="1"/>
            <a:r>
              <a:rPr lang="en-US" sz="2000" dirty="0"/>
              <a:t>OSHA</a:t>
            </a:r>
          </a:p>
          <a:p>
            <a:r>
              <a:rPr lang="en-US" dirty="0"/>
              <a:t>Liability: Legal involvement, with similar focus on CYA, perhaps additional attention to hazards not covered by regulation</a:t>
            </a:r>
          </a:p>
          <a:p>
            <a:r>
              <a:rPr lang="en-US" dirty="0"/>
              <a:t>Management systems: Integrating environmental, health, and safety MS</a:t>
            </a:r>
          </a:p>
          <a:p>
            <a:pPr lvl="1"/>
            <a:r>
              <a:rPr lang="en-US" dirty="0">
                <a:hlinkClick r:id="rId2" tooltip="OHSAS 18001"/>
              </a:rPr>
              <a:t>OHSAS 18000</a:t>
            </a:r>
            <a:r>
              <a:rPr lang="en-US" dirty="0"/>
              <a:t>, developed by the London-based </a:t>
            </a:r>
            <a:r>
              <a:rPr lang="en-US" dirty="0">
                <a:hlinkClick r:id="rId3" tooltip="BSI Group"/>
              </a:rPr>
              <a:t>BSI Group</a:t>
            </a:r>
            <a:r>
              <a:rPr lang="en-US" dirty="0"/>
              <a:t>, 1999</a:t>
            </a:r>
          </a:p>
          <a:p>
            <a:pPr lvl="1"/>
            <a:r>
              <a:rPr lang="en-US" dirty="0"/>
              <a:t>Guidelines on occupational safety and health management systems, ILO-OSH 2001</a:t>
            </a:r>
          </a:p>
          <a:p>
            <a:pPr lvl="1"/>
            <a:r>
              <a:rPr lang="en-US" dirty="0"/>
              <a:t>ISO/PC 283, Occupational health and safety management systems, under development</a:t>
            </a:r>
          </a:p>
        </p:txBody>
      </p:sp>
    </p:spTree>
    <p:extLst>
      <p:ext uri="{BB962C8B-B14F-4D97-AF65-F5344CB8AC3E}">
        <p14:creationId xmlns:p14="http://schemas.microsoft.com/office/powerpoint/2010/main" val="135550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Smokey the Bear</a:t>
            </a:r>
          </a:p>
        </p:txBody>
      </p:sp>
      <p:pic>
        <p:nvPicPr>
          <p:cNvPr id="4" name="Content Placeholder 3"/>
          <p:cNvPicPr>
            <a:picLocks noGrp="1" noChangeAspect="1"/>
          </p:cNvPicPr>
          <p:nvPr>
            <p:ph idx="1"/>
          </p:nvPr>
        </p:nvPicPr>
        <p:blipFill>
          <a:blip r:embed="rId2"/>
          <a:stretch>
            <a:fillRect/>
          </a:stretch>
        </p:blipFill>
        <p:spPr>
          <a:xfrm>
            <a:off x="6964381" y="2358388"/>
            <a:ext cx="1721292" cy="2452560"/>
          </a:xfrm>
          <a:prstGeom prst="rect">
            <a:avLst/>
          </a:prstGeom>
        </p:spPr>
      </p:pic>
      <p:pic>
        <p:nvPicPr>
          <p:cNvPr id="6" name="Picture 5"/>
          <p:cNvPicPr>
            <a:picLocks noChangeAspect="1"/>
          </p:cNvPicPr>
          <p:nvPr/>
        </p:nvPicPr>
        <p:blipFill>
          <a:blip r:embed="rId3"/>
          <a:stretch>
            <a:fillRect/>
          </a:stretch>
        </p:blipFill>
        <p:spPr>
          <a:xfrm>
            <a:off x="3875022" y="781680"/>
            <a:ext cx="1894602" cy="2452560"/>
          </a:xfrm>
          <a:prstGeom prst="rect">
            <a:avLst/>
          </a:prstGeom>
        </p:spPr>
      </p:pic>
      <p:sp>
        <p:nvSpPr>
          <p:cNvPr id="7" name="TextBox 6"/>
          <p:cNvSpPr txBox="1"/>
          <p:nvPr/>
        </p:nvSpPr>
        <p:spPr>
          <a:xfrm>
            <a:off x="3916241" y="3443254"/>
            <a:ext cx="1812163" cy="646331"/>
          </a:xfrm>
          <a:prstGeom prst="rect">
            <a:avLst/>
          </a:prstGeom>
          <a:noFill/>
        </p:spPr>
        <p:txBody>
          <a:bodyPr wrap="none" rtlCol="0">
            <a:spAutoFit/>
          </a:bodyPr>
          <a:lstStyle/>
          <a:p>
            <a:r>
              <a:rPr lang="en-US" dirty="0"/>
              <a:t>Smokey’s debut, </a:t>
            </a:r>
          </a:p>
          <a:p>
            <a:r>
              <a:rPr lang="en-US" dirty="0"/>
              <a:t>9 August 1944</a:t>
            </a:r>
          </a:p>
        </p:txBody>
      </p:sp>
      <p:pic>
        <p:nvPicPr>
          <p:cNvPr id="8" name="Picture 7"/>
          <p:cNvPicPr>
            <a:picLocks noChangeAspect="1"/>
          </p:cNvPicPr>
          <p:nvPr/>
        </p:nvPicPr>
        <p:blipFill>
          <a:blip r:embed="rId4"/>
          <a:stretch>
            <a:fillRect/>
          </a:stretch>
        </p:blipFill>
        <p:spPr>
          <a:xfrm>
            <a:off x="9880430" y="3560679"/>
            <a:ext cx="1763507" cy="2452560"/>
          </a:xfrm>
          <a:prstGeom prst="rect">
            <a:avLst/>
          </a:prstGeom>
        </p:spPr>
      </p:pic>
      <p:sp>
        <p:nvSpPr>
          <p:cNvPr id="9" name="TextBox 8"/>
          <p:cNvSpPr txBox="1"/>
          <p:nvPr/>
        </p:nvSpPr>
        <p:spPr>
          <a:xfrm>
            <a:off x="9818207" y="6211669"/>
            <a:ext cx="1693092" cy="646331"/>
          </a:xfrm>
          <a:prstGeom prst="rect">
            <a:avLst/>
          </a:prstGeom>
          <a:noFill/>
        </p:spPr>
        <p:txBody>
          <a:bodyPr wrap="none" rtlCol="0">
            <a:spAutoFit/>
          </a:bodyPr>
          <a:lstStyle/>
          <a:p>
            <a:r>
              <a:rPr lang="en-US" dirty="0"/>
              <a:t>Current slogan, </a:t>
            </a:r>
          </a:p>
          <a:p>
            <a:r>
              <a:rPr lang="en-US" dirty="0"/>
              <a:t>2001</a:t>
            </a:r>
          </a:p>
        </p:txBody>
      </p:sp>
      <p:sp>
        <p:nvSpPr>
          <p:cNvPr id="10" name="TextBox 9"/>
          <p:cNvSpPr txBox="1"/>
          <p:nvPr/>
        </p:nvSpPr>
        <p:spPr>
          <a:xfrm>
            <a:off x="6835487" y="5066750"/>
            <a:ext cx="1850186" cy="369332"/>
          </a:xfrm>
          <a:prstGeom prst="rect">
            <a:avLst/>
          </a:prstGeom>
          <a:noFill/>
        </p:spPr>
        <p:txBody>
          <a:bodyPr wrap="none" rtlCol="0">
            <a:spAutoFit/>
          </a:bodyPr>
          <a:lstStyle/>
          <a:p>
            <a:r>
              <a:rPr lang="en-US" dirty="0"/>
              <a:t>New slogan, 1947</a:t>
            </a:r>
          </a:p>
        </p:txBody>
      </p:sp>
      <p:sp>
        <p:nvSpPr>
          <p:cNvPr id="3" name="Rectangle 2"/>
          <p:cNvSpPr/>
          <p:nvPr/>
        </p:nvSpPr>
        <p:spPr>
          <a:xfrm>
            <a:off x="252919" y="6279147"/>
            <a:ext cx="5751703" cy="369332"/>
          </a:xfrm>
          <a:prstGeom prst="rect">
            <a:avLst/>
          </a:prstGeom>
        </p:spPr>
        <p:txBody>
          <a:bodyPr wrap="none">
            <a:spAutoFit/>
          </a:bodyPr>
          <a:lstStyle/>
          <a:p>
            <a:r>
              <a:rPr lang="en-US" i="1" dirty="0">
                <a:solidFill>
                  <a:srgbClr val="C00000"/>
                </a:solidFill>
              </a:rPr>
              <a:t>Start of my lifelong interest in environmental preservation… </a:t>
            </a:r>
          </a:p>
        </p:txBody>
      </p:sp>
    </p:spTree>
    <p:extLst>
      <p:ext uri="{BB962C8B-B14F-4D97-AF65-F5344CB8AC3E}">
        <p14:creationId xmlns:p14="http://schemas.microsoft.com/office/powerpoint/2010/main" val="238797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has our OESH practice evolved as our reasons have changed?</a:t>
            </a:r>
          </a:p>
        </p:txBody>
      </p:sp>
      <p:sp>
        <p:nvSpPr>
          <p:cNvPr id="3" name="Content Placeholder 2"/>
          <p:cNvSpPr>
            <a:spLocks noGrp="1"/>
          </p:cNvSpPr>
          <p:nvPr>
            <p:ph idx="1"/>
          </p:nvPr>
        </p:nvSpPr>
        <p:spPr/>
        <p:txBody>
          <a:bodyPr/>
          <a:lstStyle/>
          <a:p>
            <a:r>
              <a:rPr lang="en-US" dirty="0"/>
              <a:t>Protecting the Corporation</a:t>
            </a:r>
          </a:p>
          <a:p>
            <a:pPr lvl="1"/>
            <a:r>
              <a:rPr lang="en-US" dirty="0"/>
              <a:t>Triple Bottom Line</a:t>
            </a:r>
          </a:p>
          <a:p>
            <a:pPr lvl="1"/>
            <a:r>
              <a:rPr lang="en-US" dirty="0"/>
              <a:t>Enterprise Risk Management</a:t>
            </a:r>
          </a:p>
          <a:p>
            <a:endParaRPr lang="en-US" dirty="0"/>
          </a:p>
        </p:txBody>
      </p:sp>
    </p:spTree>
    <p:extLst>
      <p:ext uri="{BB962C8B-B14F-4D97-AF65-F5344CB8AC3E}">
        <p14:creationId xmlns:p14="http://schemas.microsoft.com/office/powerpoint/2010/main" val="650439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 Bottom Line</a:t>
            </a:r>
          </a:p>
        </p:txBody>
      </p:sp>
      <p:sp>
        <p:nvSpPr>
          <p:cNvPr id="5" name="Rectangle 4"/>
          <p:cNvSpPr/>
          <p:nvPr/>
        </p:nvSpPr>
        <p:spPr>
          <a:xfrm>
            <a:off x="4309641" y="1023979"/>
            <a:ext cx="6096000" cy="1754326"/>
          </a:xfrm>
          <a:prstGeom prst="rect">
            <a:avLst/>
          </a:prstGeom>
        </p:spPr>
        <p:txBody>
          <a:bodyPr>
            <a:spAutoFit/>
          </a:bodyPr>
          <a:lstStyle/>
          <a:p>
            <a:r>
              <a:rPr lang="en-US" dirty="0">
                <a:solidFill>
                  <a:srgbClr val="001BA0"/>
                </a:solidFill>
              </a:rPr>
              <a:t>Triple bottom line (or otherwise noted as TBL or 3BL) is an accounting framework with three parts: social, environmental (or ecological) and financial. Many organizations have adopted the TBL framework to evaluate their performance in a broader perspective to create greater business value. The term was coined by John Elkington in 1994.</a:t>
            </a:r>
            <a:endParaRPr lang="en-US" dirty="0"/>
          </a:p>
        </p:txBody>
      </p:sp>
      <p:sp>
        <p:nvSpPr>
          <p:cNvPr id="6" name="Rectangle 5"/>
          <p:cNvSpPr/>
          <p:nvPr/>
        </p:nvSpPr>
        <p:spPr>
          <a:xfrm>
            <a:off x="3839336" y="6045408"/>
            <a:ext cx="4791120" cy="369332"/>
          </a:xfrm>
          <a:prstGeom prst="rect">
            <a:avLst/>
          </a:prstGeom>
        </p:spPr>
        <p:txBody>
          <a:bodyPr wrap="none">
            <a:spAutoFit/>
          </a:bodyPr>
          <a:lstStyle/>
          <a:p>
            <a:r>
              <a:rPr lang="en-US" dirty="0"/>
              <a:t>https://en.wikipedia.org/wiki/Triple_bottom_line</a:t>
            </a:r>
          </a:p>
        </p:txBody>
      </p:sp>
      <p:pic>
        <p:nvPicPr>
          <p:cNvPr id="7" name="Picture 6"/>
          <p:cNvPicPr>
            <a:picLocks noChangeAspect="1"/>
          </p:cNvPicPr>
          <p:nvPr/>
        </p:nvPicPr>
        <p:blipFill>
          <a:blip r:embed="rId2"/>
          <a:stretch>
            <a:fillRect/>
          </a:stretch>
        </p:blipFill>
        <p:spPr>
          <a:xfrm>
            <a:off x="6157731" y="2731710"/>
            <a:ext cx="4717755" cy="3253037"/>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823251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Risk Management (AIHA BOK Team)</a:t>
            </a:r>
          </a:p>
        </p:txBody>
      </p:sp>
      <p:pic>
        <p:nvPicPr>
          <p:cNvPr id="4" name="Content Placeholder 3"/>
          <p:cNvPicPr>
            <a:picLocks noGrp="1" noChangeAspect="1"/>
          </p:cNvPicPr>
          <p:nvPr>
            <p:ph idx="1"/>
          </p:nvPr>
        </p:nvPicPr>
        <p:blipFill>
          <a:blip r:embed="rId2"/>
          <a:stretch>
            <a:fillRect/>
          </a:stretch>
        </p:blipFill>
        <p:spPr>
          <a:xfrm>
            <a:off x="3590945" y="1481559"/>
            <a:ext cx="8118907" cy="2461108"/>
          </a:xfrm>
          <a:prstGeom prst="rect">
            <a:avLst/>
          </a:prstGeom>
        </p:spPr>
      </p:pic>
    </p:spTree>
    <p:extLst>
      <p:ext uri="{BB962C8B-B14F-4D97-AF65-F5344CB8AC3E}">
        <p14:creationId xmlns:p14="http://schemas.microsoft.com/office/powerpoint/2010/main" val="4286438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has our OESH practice evolved as our reasons have changed?</a:t>
            </a:r>
          </a:p>
        </p:txBody>
      </p:sp>
      <p:sp>
        <p:nvSpPr>
          <p:cNvPr id="3" name="Content Placeholder 2"/>
          <p:cNvSpPr>
            <a:spLocks noGrp="1"/>
          </p:cNvSpPr>
          <p:nvPr>
            <p:ph idx="1"/>
          </p:nvPr>
        </p:nvSpPr>
        <p:spPr/>
        <p:txBody>
          <a:bodyPr/>
          <a:lstStyle/>
          <a:p>
            <a:r>
              <a:rPr lang="en-US" dirty="0"/>
              <a:t>Altruism?  Progressive thinking? </a:t>
            </a:r>
          </a:p>
          <a:p>
            <a:pPr lvl="1"/>
            <a:r>
              <a:rPr lang="en-US" dirty="0"/>
              <a:t>Total Worker Health® </a:t>
            </a:r>
          </a:p>
          <a:p>
            <a:r>
              <a:rPr lang="en-US" dirty="0"/>
              <a:t>Citizen involvement?</a:t>
            </a:r>
          </a:p>
          <a:p>
            <a:pPr lvl="1"/>
            <a:r>
              <a:rPr lang="en-US" dirty="0"/>
              <a:t>Social media</a:t>
            </a:r>
          </a:p>
        </p:txBody>
      </p:sp>
      <p:pic>
        <p:nvPicPr>
          <p:cNvPr id="4" name="Picture 3"/>
          <p:cNvPicPr>
            <a:picLocks noChangeAspect="1"/>
          </p:cNvPicPr>
          <p:nvPr/>
        </p:nvPicPr>
        <p:blipFill>
          <a:blip r:embed="rId2"/>
          <a:stretch>
            <a:fillRect/>
          </a:stretch>
        </p:blipFill>
        <p:spPr>
          <a:xfrm>
            <a:off x="8141523" y="4528775"/>
            <a:ext cx="2390775" cy="485775"/>
          </a:xfrm>
          <a:prstGeom prst="rect">
            <a:avLst/>
          </a:prstGeom>
        </p:spPr>
      </p:pic>
    </p:spTree>
    <p:extLst>
      <p:ext uri="{BB962C8B-B14F-4D97-AF65-F5344CB8AC3E}">
        <p14:creationId xmlns:p14="http://schemas.microsoft.com/office/powerpoint/2010/main" val="1876570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Scientists</a:t>
            </a:r>
          </a:p>
        </p:txBody>
      </p:sp>
      <p:sp>
        <p:nvSpPr>
          <p:cNvPr id="3" name="Content Placeholder 2"/>
          <p:cNvSpPr>
            <a:spLocks noGrp="1"/>
          </p:cNvSpPr>
          <p:nvPr>
            <p:ph idx="1"/>
          </p:nvPr>
        </p:nvSpPr>
        <p:spPr/>
        <p:txBody>
          <a:bodyPr/>
          <a:lstStyle/>
          <a:p>
            <a:endParaRPr lang="en-US" dirty="0"/>
          </a:p>
          <a:p>
            <a:endParaRPr lang="en-US" dirty="0"/>
          </a:p>
          <a:p>
            <a:r>
              <a:rPr lang="en-US" dirty="0"/>
              <a:t> </a:t>
            </a:r>
          </a:p>
        </p:txBody>
      </p:sp>
      <p:pic>
        <p:nvPicPr>
          <p:cNvPr id="5" name="Picture 4"/>
          <p:cNvPicPr>
            <a:picLocks noChangeAspect="1"/>
          </p:cNvPicPr>
          <p:nvPr/>
        </p:nvPicPr>
        <p:blipFill>
          <a:blip r:embed="rId2"/>
          <a:stretch>
            <a:fillRect/>
          </a:stretch>
        </p:blipFill>
        <p:spPr>
          <a:xfrm>
            <a:off x="9221921" y="3055716"/>
            <a:ext cx="2347137" cy="3423644"/>
          </a:xfrm>
          <a:prstGeom prst="rect">
            <a:avLst/>
          </a:prstGeom>
        </p:spPr>
      </p:pic>
      <p:pic>
        <p:nvPicPr>
          <p:cNvPr id="6" name="Picture 5"/>
          <p:cNvPicPr>
            <a:picLocks noChangeAspect="1"/>
          </p:cNvPicPr>
          <p:nvPr/>
        </p:nvPicPr>
        <p:blipFill>
          <a:blip r:embed="rId3"/>
          <a:stretch>
            <a:fillRect/>
          </a:stretch>
        </p:blipFill>
        <p:spPr>
          <a:xfrm>
            <a:off x="5475372" y="409924"/>
            <a:ext cx="3371850" cy="4391025"/>
          </a:xfrm>
          <a:prstGeom prst="rect">
            <a:avLst/>
          </a:prstGeom>
        </p:spPr>
      </p:pic>
      <p:pic>
        <p:nvPicPr>
          <p:cNvPr id="4" name="Picture 3"/>
          <p:cNvPicPr>
            <a:picLocks noChangeAspect="1"/>
          </p:cNvPicPr>
          <p:nvPr/>
        </p:nvPicPr>
        <p:blipFill>
          <a:blip r:embed="rId4"/>
          <a:stretch>
            <a:fillRect/>
          </a:stretch>
        </p:blipFill>
        <p:spPr>
          <a:xfrm>
            <a:off x="9296565" y="382781"/>
            <a:ext cx="1156761" cy="2528733"/>
          </a:xfrm>
          <a:prstGeom prst="rect">
            <a:avLst/>
          </a:prstGeom>
        </p:spPr>
      </p:pic>
      <p:pic>
        <p:nvPicPr>
          <p:cNvPr id="7" name="Picture 6"/>
          <p:cNvPicPr>
            <a:picLocks noChangeAspect="1"/>
          </p:cNvPicPr>
          <p:nvPr/>
        </p:nvPicPr>
        <p:blipFill>
          <a:blip r:embed="rId5"/>
          <a:stretch>
            <a:fillRect/>
          </a:stretch>
        </p:blipFill>
        <p:spPr>
          <a:xfrm>
            <a:off x="2108084" y="3981979"/>
            <a:ext cx="3198048" cy="2758948"/>
          </a:xfrm>
          <a:prstGeom prst="rect">
            <a:avLst/>
          </a:prstGeom>
        </p:spPr>
      </p:pic>
    </p:spTree>
    <p:extLst>
      <p:ext uri="{BB962C8B-B14F-4D97-AF65-F5344CB8AC3E}">
        <p14:creationId xmlns:p14="http://schemas.microsoft.com/office/powerpoint/2010/main" val="2077317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Lab</a:t>
            </a:r>
          </a:p>
        </p:txBody>
      </p:sp>
      <p:sp>
        <p:nvSpPr>
          <p:cNvPr id="5" name="Rectangle 4"/>
          <p:cNvSpPr/>
          <p:nvPr/>
        </p:nvSpPr>
        <p:spPr>
          <a:xfrm>
            <a:off x="3785796" y="6066556"/>
            <a:ext cx="2182008" cy="369332"/>
          </a:xfrm>
          <a:prstGeom prst="rect">
            <a:avLst/>
          </a:prstGeom>
        </p:spPr>
        <p:txBody>
          <a:bodyPr wrap="none">
            <a:spAutoFit/>
          </a:bodyPr>
          <a:lstStyle/>
          <a:p>
            <a:r>
              <a:rPr lang="en-US" dirty="0"/>
              <a:t>https://publiclab.org/</a:t>
            </a:r>
          </a:p>
        </p:txBody>
      </p:sp>
      <p:sp>
        <p:nvSpPr>
          <p:cNvPr id="6" name="Content Placeholder 5"/>
          <p:cNvSpPr>
            <a:spLocks noGrp="1"/>
          </p:cNvSpPr>
          <p:nvPr>
            <p:ph idx="1"/>
          </p:nvPr>
        </p:nvSpPr>
        <p:spPr>
          <a:xfrm>
            <a:off x="3869268" y="864108"/>
            <a:ext cx="7315200" cy="1788781"/>
          </a:xfrm>
        </p:spPr>
        <p:txBody>
          <a:bodyPr/>
          <a:lstStyle/>
          <a:p>
            <a:pPr marL="0" lvl="0" indent="0" eaLnBrk="0" fontAlgn="base" hangingPunct="0">
              <a:lnSpc>
                <a:spcPct val="100000"/>
              </a:lnSpc>
              <a:spcBef>
                <a:spcPct val="0"/>
              </a:spcBef>
              <a:spcAft>
                <a:spcPct val="0"/>
              </a:spcAft>
              <a:buClrTx/>
              <a:buNone/>
            </a:pPr>
            <a:r>
              <a:rPr lang="en-US" altLang="en-US" sz="1800" dirty="0">
                <a:solidFill>
                  <a:schemeClr val="tx1"/>
                </a:solidFill>
                <a:latin typeface="Arial" panose="020B0604020202020204" pitchFamily="34" charset="0"/>
              </a:rPr>
              <a:t>“…</a:t>
            </a:r>
            <a:r>
              <a:rPr lang="en-US" altLang="en-US" dirty="0">
                <a:solidFill>
                  <a:srgbClr val="777777"/>
                </a:solidFill>
                <a:latin typeface="Junction Regular"/>
              </a:rPr>
              <a:t>a community where you can learn how to investigate environmental concerns. Using inexpensive DIY techniques, we seek to change how people see the world in environmental, social, and political terms.”</a:t>
            </a:r>
            <a:endParaRPr lang="en-US" dirty="0"/>
          </a:p>
        </p:txBody>
      </p:sp>
      <p:sp>
        <p:nvSpPr>
          <p:cNvPr id="7" name="Rectangle 6"/>
          <p:cNvSpPr/>
          <p:nvPr/>
        </p:nvSpPr>
        <p:spPr>
          <a:xfrm>
            <a:off x="4730044" y="2488485"/>
            <a:ext cx="6096000" cy="3416320"/>
          </a:xfrm>
          <a:prstGeom prst="rect">
            <a:avLst/>
          </a:prstGeom>
        </p:spPr>
        <p:txBody>
          <a:bodyPr>
            <a:spAutoFit/>
          </a:bodyPr>
          <a:lstStyle/>
          <a:p>
            <a:r>
              <a:rPr lang="en-US" dirty="0"/>
              <a:t>Public Lab Open Air projects include:</a:t>
            </a:r>
          </a:p>
          <a:p>
            <a:pPr>
              <a:buFont typeface="Arial" panose="020B0604020202020204" pitchFamily="34" charset="0"/>
              <a:buChar char="•"/>
            </a:pPr>
            <a:r>
              <a:rPr lang="en-US" dirty="0"/>
              <a:t>Particulate Sensing: Measuring and detecting particulate matter using sensing devices around silica sand mining sites in Wisconsin.</a:t>
            </a:r>
          </a:p>
          <a:p>
            <a:pPr>
              <a:buFont typeface="Arial" panose="020B0604020202020204" pitchFamily="34" charset="0"/>
              <a:buChar char="•"/>
            </a:pPr>
            <a:r>
              <a:rPr lang="en-US" dirty="0"/>
              <a:t>Indoor Air Quality Monitoring: Creating a community portal (Where We Breathe) for sharing and recording information about air quality and health effects in manufactured housing, and developing tools available for self-testing and remediation through a “lending library” model.</a:t>
            </a:r>
          </a:p>
          <a:p>
            <a:pPr>
              <a:buFont typeface="Arial" panose="020B0604020202020204" pitchFamily="34" charset="0"/>
              <a:buChar char="•"/>
            </a:pPr>
            <a:r>
              <a:rPr lang="en-US" dirty="0"/>
              <a:t>Hydrogen Sulfide Sensing: Detecting hydrogen sulfide near natural gas hydraulic fracturing sites using colorimetric sensors.</a:t>
            </a:r>
            <a:endParaRPr lang="en-US" dirty="0">
              <a:effectLst/>
            </a:endParaRPr>
          </a:p>
        </p:txBody>
      </p:sp>
    </p:spTree>
    <p:extLst>
      <p:ext uri="{BB962C8B-B14F-4D97-AF65-F5344CB8AC3E}">
        <p14:creationId xmlns:p14="http://schemas.microsoft.com/office/powerpoint/2010/main" val="3535012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Biggest challenge to petroleum industry</a:t>
            </a:r>
            <a:br>
              <a:rPr lang="en-US" dirty="0"/>
            </a:br>
            <a:r>
              <a:rPr lang="en-US" dirty="0"/>
              <a:t>10 March 2017</a:t>
            </a:r>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endParaRPr lang="en-US" dirty="0"/>
          </a:p>
          <a:p>
            <a:r>
              <a:rPr lang="en-US" dirty="0"/>
              <a:t>“The corporate world seems on track to address the issue of climate change even as the Trump administration questions much of the research around its validity. Shell corporation says it’s </a:t>
            </a:r>
            <a:r>
              <a:rPr lang="en-US" b="1" dirty="0"/>
              <a:t>not just boosting its renewable investments to $1 billion, it’s also tying board member pay to greenhouse gas emissions reductions.</a:t>
            </a:r>
            <a:r>
              <a:rPr lang="en-US" dirty="0"/>
              <a:t> It’s not uncommon for fossil fuel executives to speak about getting buy-in from local communities and the population at large. The question is, why do they care about public advocacy, and what’s in it for them in light of this changing political climate on climate change?”</a:t>
            </a:r>
          </a:p>
          <a:p>
            <a:endParaRPr lang="en-US" dirty="0"/>
          </a:p>
          <a:p>
            <a:r>
              <a:rPr lang="en-US" dirty="0"/>
              <a:t>CEO Royal  Dutch Shell, Ben van Beurden: </a:t>
            </a:r>
          </a:p>
          <a:p>
            <a:pPr lvl="1"/>
            <a:r>
              <a:rPr lang="en-US" dirty="0"/>
              <a:t>“public acceptance … that companies understand their social and environmental responsibilities”  </a:t>
            </a:r>
          </a:p>
          <a:p>
            <a:r>
              <a:rPr lang="en-US" dirty="0"/>
              <a:t>http://www.marketplace.org/2017/03/10/sustainability/big-oil-seeking-public-trust</a:t>
            </a:r>
          </a:p>
        </p:txBody>
      </p:sp>
    </p:spTree>
    <p:extLst>
      <p:ext uri="{BB962C8B-B14F-4D97-AF65-F5344CB8AC3E}">
        <p14:creationId xmlns:p14="http://schemas.microsoft.com/office/powerpoint/2010/main" val="2536652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this lead us in the practice of OESH?  </a:t>
            </a:r>
          </a:p>
        </p:txBody>
      </p:sp>
      <p:sp>
        <p:nvSpPr>
          <p:cNvPr id="3" name="Content Placeholder 2"/>
          <p:cNvSpPr>
            <a:spLocks noGrp="1"/>
          </p:cNvSpPr>
          <p:nvPr>
            <p:ph idx="1"/>
          </p:nvPr>
        </p:nvSpPr>
        <p:spPr/>
        <p:txBody>
          <a:bodyPr/>
          <a:lstStyle/>
          <a:p>
            <a:r>
              <a:rPr lang="en-US" dirty="0"/>
              <a:t>Originally very broadly defined – general practitioners</a:t>
            </a:r>
          </a:p>
          <a:p>
            <a:r>
              <a:rPr lang="en-US" dirty="0"/>
              <a:t>Advent of environmental laws and OSHA led to specialization</a:t>
            </a:r>
          </a:p>
          <a:p>
            <a:r>
              <a:rPr lang="en-US" dirty="0"/>
              <a:t>Similar trend in medicine as information explosion has occurred</a:t>
            </a:r>
          </a:p>
          <a:p>
            <a:r>
              <a:rPr lang="en-US" dirty="0"/>
              <a:t>Need to re-integrate our practices, train professionals who can function across the spectrum</a:t>
            </a:r>
          </a:p>
          <a:p>
            <a:r>
              <a:rPr lang="en-US" dirty="0"/>
              <a:t>That’s where many of the jobs are today …</a:t>
            </a:r>
          </a:p>
        </p:txBody>
      </p:sp>
    </p:spTree>
    <p:extLst>
      <p:ext uri="{BB962C8B-B14F-4D97-AF65-F5344CB8AC3E}">
        <p14:creationId xmlns:p14="http://schemas.microsoft.com/office/powerpoint/2010/main" val="2143850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Is Now </a:t>
            </a:r>
          </a:p>
        </p:txBody>
      </p:sp>
      <p:sp>
        <p:nvSpPr>
          <p:cNvPr id="3" name="Content Placeholder 2"/>
          <p:cNvSpPr>
            <a:spLocks noGrp="1"/>
          </p:cNvSpPr>
          <p:nvPr>
            <p:ph idx="1"/>
          </p:nvPr>
        </p:nvSpPr>
        <p:spPr/>
        <p:txBody>
          <a:bodyPr/>
          <a:lstStyle/>
          <a:p>
            <a:r>
              <a:rPr lang="en-US" dirty="0"/>
              <a:t>Self-driving cars and trucks</a:t>
            </a:r>
          </a:p>
          <a:p>
            <a:r>
              <a:rPr lang="en-US" dirty="0"/>
              <a:t>Robotic surgery and manufacturing</a:t>
            </a:r>
          </a:p>
          <a:p>
            <a:r>
              <a:rPr lang="en-US" dirty="0"/>
              <a:t>Dick Tracy radio wristwatch</a:t>
            </a:r>
          </a:p>
          <a:p>
            <a:r>
              <a:rPr lang="en-US" dirty="0"/>
              <a:t>Internet of Things:  smart phones, cars, houses, etc. </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662440" y="3782907"/>
            <a:ext cx="3648557" cy="2710980"/>
          </a:xfrm>
          <a:prstGeom prst="rect">
            <a:avLst/>
          </a:prstGeom>
        </p:spPr>
      </p:pic>
      <p:sp>
        <p:nvSpPr>
          <p:cNvPr id="5" name="TextBox 4"/>
          <p:cNvSpPr txBox="1"/>
          <p:nvPr/>
        </p:nvSpPr>
        <p:spPr>
          <a:xfrm>
            <a:off x="4363656" y="5463251"/>
            <a:ext cx="3164200" cy="646331"/>
          </a:xfrm>
          <a:prstGeom prst="rect">
            <a:avLst/>
          </a:prstGeom>
          <a:noFill/>
        </p:spPr>
        <p:txBody>
          <a:bodyPr wrap="none" rtlCol="0">
            <a:spAutoFit/>
          </a:bodyPr>
          <a:lstStyle/>
          <a:p>
            <a:r>
              <a:rPr lang="en-US" dirty="0"/>
              <a:t>25 October 2016, Fort Collins to</a:t>
            </a:r>
          </a:p>
          <a:p>
            <a:r>
              <a:rPr lang="en-US" dirty="0"/>
              <a:t>Colorado Springs (120 miles)</a:t>
            </a:r>
          </a:p>
        </p:txBody>
      </p:sp>
      <p:sp>
        <p:nvSpPr>
          <p:cNvPr id="6" name="TextBox 5"/>
          <p:cNvSpPr txBox="1"/>
          <p:nvPr/>
        </p:nvSpPr>
        <p:spPr>
          <a:xfrm>
            <a:off x="682906" y="6493887"/>
            <a:ext cx="2383986" cy="369332"/>
          </a:xfrm>
          <a:prstGeom prst="rect">
            <a:avLst/>
          </a:prstGeom>
          <a:noFill/>
        </p:spPr>
        <p:txBody>
          <a:bodyPr wrap="none" rtlCol="0">
            <a:spAutoFit/>
          </a:bodyPr>
          <a:lstStyle/>
          <a:p>
            <a:r>
              <a:rPr lang="en-US" dirty="0"/>
              <a:t>JohnSpence.com/AIHA</a:t>
            </a:r>
          </a:p>
        </p:txBody>
      </p:sp>
    </p:spTree>
    <p:extLst>
      <p:ext uri="{BB962C8B-B14F-4D97-AF65-F5344CB8AC3E}">
        <p14:creationId xmlns:p14="http://schemas.microsoft.com/office/powerpoint/2010/main" val="1374034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4380-7EAA-4C9D-86D1-8F1AF2DFA2E8}"/>
              </a:ext>
            </a:extLst>
          </p:cNvPr>
          <p:cNvSpPr>
            <a:spLocks noGrp="1"/>
          </p:cNvSpPr>
          <p:nvPr>
            <p:ph type="title"/>
          </p:nvPr>
        </p:nvSpPr>
        <p:spPr/>
        <p:txBody>
          <a:bodyPr/>
          <a:lstStyle/>
          <a:p>
            <a:r>
              <a:rPr lang="en-US" dirty="0"/>
              <a:t>Renewable Energy</a:t>
            </a:r>
          </a:p>
        </p:txBody>
      </p:sp>
      <p:pic>
        <p:nvPicPr>
          <p:cNvPr id="5" name="Content Placeholder 4">
            <a:extLst>
              <a:ext uri="{FF2B5EF4-FFF2-40B4-BE49-F238E27FC236}">
                <a16:creationId xmlns:a16="http://schemas.microsoft.com/office/drawing/2014/main" id="{E85690CE-D2F4-47DA-8847-06C285C756E5}"/>
              </a:ext>
            </a:extLst>
          </p:cNvPr>
          <p:cNvPicPr>
            <a:picLocks noGrp="1" noChangeAspect="1"/>
          </p:cNvPicPr>
          <p:nvPr>
            <p:ph idx="1"/>
          </p:nvPr>
        </p:nvPicPr>
        <p:blipFill>
          <a:blip r:embed="rId2"/>
          <a:stretch>
            <a:fillRect/>
          </a:stretch>
        </p:blipFill>
        <p:spPr>
          <a:xfrm>
            <a:off x="7622282" y="731701"/>
            <a:ext cx="3776267" cy="2517511"/>
          </a:xfrm>
          <a:prstGeom prst="rect">
            <a:avLst/>
          </a:prstGeom>
        </p:spPr>
      </p:pic>
      <p:pic>
        <p:nvPicPr>
          <p:cNvPr id="6" name="Picture 5">
            <a:extLst>
              <a:ext uri="{FF2B5EF4-FFF2-40B4-BE49-F238E27FC236}">
                <a16:creationId xmlns:a16="http://schemas.microsoft.com/office/drawing/2014/main" id="{ED0B4D5F-0EF0-4003-9A8D-0797E8A7DA71}"/>
              </a:ext>
            </a:extLst>
          </p:cNvPr>
          <p:cNvPicPr>
            <a:picLocks noChangeAspect="1"/>
          </p:cNvPicPr>
          <p:nvPr/>
        </p:nvPicPr>
        <p:blipFill>
          <a:blip r:embed="rId3"/>
          <a:stretch>
            <a:fillRect/>
          </a:stretch>
        </p:blipFill>
        <p:spPr>
          <a:xfrm>
            <a:off x="7622284" y="3608789"/>
            <a:ext cx="3776265" cy="2517510"/>
          </a:xfrm>
          <a:prstGeom prst="rect">
            <a:avLst/>
          </a:prstGeom>
        </p:spPr>
      </p:pic>
      <p:pic>
        <p:nvPicPr>
          <p:cNvPr id="7" name="Picture 6">
            <a:extLst>
              <a:ext uri="{FF2B5EF4-FFF2-40B4-BE49-F238E27FC236}">
                <a16:creationId xmlns:a16="http://schemas.microsoft.com/office/drawing/2014/main" id="{4ABC173B-B3BF-4A5E-BDF8-D8FB5A490885}"/>
              </a:ext>
            </a:extLst>
          </p:cNvPr>
          <p:cNvPicPr>
            <a:picLocks noChangeAspect="1"/>
          </p:cNvPicPr>
          <p:nvPr/>
        </p:nvPicPr>
        <p:blipFill>
          <a:blip r:embed="rId4"/>
          <a:stretch>
            <a:fillRect/>
          </a:stretch>
        </p:blipFill>
        <p:spPr>
          <a:xfrm>
            <a:off x="3723762" y="2197365"/>
            <a:ext cx="3624291" cy="2718219"/>
          </a:xfrm>
          <a:prstGeom prst="rect">
            <a:avLst/>
          </a:prstGeom>
        </p:spPr>
      </p:pic>
    </p:spTree>
    <p:extLst>
      <p:ext uri="{BB962C8B-B14F-4D97-AF65-F5344CB8AC3E}">
        <p14:creationId xmlns:p14="http://schemas.microsoft.com/office/powerpoint/2010/main" val="2325348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Rachel Carson</a:t>
            </a:r>
            <a:br>
              <a:rPr lang="en-US" dirty="0"/>
            </a:br>
            <a:r>
              <a:rPr lang="en-US" dirty="0"/>
              <a:t>1907 - 1964</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8208763" y="3424428"/>
            <a:ext cx="2609850" cy="2009775"/>
          </a:xfrm>
          <a:prstGeom prst="rect">
            <a:avLst/>
          </a:prstGeom>
        </p:spPr>
      </p:pic>
      <p:sp>
        <p:nvSpPr>
          <p:cNvPr id="7" name="TextBox 6"/>
          <p:cNvSpPr txBox="1"/>
          <p:nvPr/>
        </p:nvSpPr>
        <p:spPr>
          <a:xfrm>
            <a:off x="6586164" y="4664762"/>
            <a:ext cx="1308563" cy="769441"/>
          </a:xfrm>
          <a:prstGeom prst="rect">
            <a:avLst/>
          </a:prstGeom>
          <a:noFill/>
        </p:spPr>
        <p:txBody>
          <a:bodyPr wrap="none" rtlCol="0">
            <a:spAutoFit/>
          </a:bodyPr>
          <a:lstStyle/>
          <a:p>
            <a:r>
              <a:rPr lang="en-US" sz="4400" dirty="0">
                <a:solidFill>
                  <a:schemeClr val="accent4">
                    <a:lumMod val="75000"/>
                  </a:schemeClr>
                </a:solidFill>
              </a:rPr>
              <a:t>1962</a:t>
            </a:r>
          </a:p>
        </p:txBody>
      </p:sp>
      <p:sp>
        <p:nvSpPr>
          <p:cNvPr id="8" name="Rectangle 7"/>
          <p:cNvSpPr/>
          <p:nvPr/>
        </p:nvSpPr>
        <p:spPr>
          <a:xfrm>
            <a:off x="3860397" y="690810"/>
            <a:ext cx="5075260" cy="2585323"/>
          </a:xfrm>
          <a:prstGeom prst="rect">
            <a:avLst/>
          </a:prstGeom>
        </p:spPr>
        <p:txBody>
          <a:bodyPr wrap="square">
            <a:spAutoFit/>
          </a:bodyPr>
          <a:lstStyle/>
          <a:p>
            <a:r>
              <a:rPr lang="en-US" dirty="0"/>
              <a:t>“The real wealth of the Nation lies in the resources of the earth soil, water, forests, minerals, and wildlife. To utilize them for present needs while insuring their preservation for future generations requires a delicately balanced and continuing program, based on the most extensive research. Their administration is not properly, and cannot be, a matter of politics. (Letter to the editor, </a:t>
            </a:r>
            <a:r>
              <a:rPr lang="en-US" i="1" dirty="0"/>
              <a:t>Washington Post</a:t>
            </a:r>
            <a:r>
              <a:rPr lang="en-US" dirty="0"/>
              <a:t>, 1953)</a:t>
            </a:r>
          </a:p>
        </p:txBody>
      </p:sp>
      <p:sp>
        <p:nvSpPr>
          <p:cNvPr id="3" name="TextBox 2"/>
          <p:cNvSpPr txBox="1"/>
          <p:nvPr/>
        </p:nvSpPr>
        <p:spPr>
          <a:xfrm>
            <a:off x="252919" y="6276621"/>
            <a:ext cx="4698722" cy="369332"/>
          </a:xfrm>
          <a:prstGeom prst="rect">
            <a:avLst/>
          </a:prstGeom>
          <a:noFill/>
        </p:spPr>
        <p:txBody>
          <a:bodyPr wrap="none" rtlCol="0">
            <a:spAutoFit/>
          </a:bodyPr>
          <a:lstStyle/>
          <a:p>
            <a:r>
              <a:rPr lang="en-US" i="1" dirty="0">
                <a:solidFill>
                  <a:srgbClr val="C00000"/>
                </a:solidFill>
              </a:rPr>
              <a:t>Home with the flu, I read a life-changing book… </a:t>
            </a:r>
          </a:p>
        </p:txBody>
      </p:sp>
    </p:spTree>
    <p:extLst>
      <p:ext uri="{BB962C8B-B14F-4D97-AF65-F5344CB8AC3E}">
        <p14:creationId xmlns:p14="http://schemas.microsoft.com/office/powerpoint/2010/main" val="4252554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The Future Is Now</a:t>
            </a:r>
          </a:p>
        </p:txBody>
      </p:sp>
      <p:sp>
        <p:nvSpPr>
          <p:cNvPr id="3" name="Content Placeholder 2"/>
          <p:cNvSpPr>
            <a:spLocks noGrp="1"/>
          </p:cNvSpPr>
          <p:nvPr>
            <p:ph idx="1"/>
          </p:nvPr>
        </p:nvSpPr>
        <p:spPr/>
        <p:txBody>
          <a:bodyPr>
            <a:normAutofit/>
          </a:bodyPr>
          <a:lstStyle/>
          <a:p>
            <a:r>
              <a:rPr lang="en-US" sz="4000" dirty="0">
                <a:solidFill>
                  <a:schemeClr val="tx1"/>
                </a:solidFill>
              </a:rPr>
              <a:t>How will future political, economic, technological, social, and /or cultural developments and trends impact your practice of OESH?</a:t>
            </a:r>
          </a:p>
          <a:p>
            <a:endParaRPr lang="en-US" sz="4000" dirty="0">
              <a:solidFill>
                <a:schemeClr val="tx1"/>
              </a:solidFill>
            </a:endParaRPr>
          </a:p>
          <a:p>
            <a:endParaRPr lang="en-US" sz="4000" dirty="0"/>
          </a:p>
        </p:txBody>
      </p:sp>
    </p:spTree>
    <p:extLst>
      <p:ext uri="{BB962C8B-B14F-4D97-AF65-F5344CB8AC3E}">
        <p14:creationId xmlns:p14="http://schemas.microsoft.com/office/powerpoint/2010/main" val="35864373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E6BD-5EC7-400C-A5D7-D3AB46BD22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78F879-8D8C-4EED-A16E-191E8A534847}"/>
              </a:ext>
            </a:extLst>
          </p:cNvPr>
          <p:cNvSpPr>
            <a:spLocks noGrp="1"/>
          </p:cNvSpPr>
          <p:nvPr>
            <p:ph idx="1"/>
          </p:nvPr>
        </p:nvSpPr>
        <p:spPr/>
        <p:txBody>
          <a:bodyPr>
            <a:normAutofit/>
          </a:bodyPr>
          <a:lstStyle/>
          <a:p>
            <a:r>
              <a:rPr lang="en-US" sz="3600" dirty="0">
                <a:hlinkClick r:id="rId2"/>
              </a:rPr>
              <a:t>Deborah.nelson.cih@outlook.com</a:t>
            </a:r>
            <a:endParaRPr lang="en-US" sz="3600" dirty="0"/>
          </a:p>
          <a:p>
            <a:r>
              <a:rPr lang="en-US" sz="3600" dirty="0"/>
              <a:t>720-587-7500</a:t>
            </a:r>
          </a:p>
        </p:txBody>
      </p:sp>
    </p:spTree>
    <p:extLst>
      <p:ext uri="{BB962C8B-B14F-4D97-AF65-F5344CB8AC3E}">
        <p14:creationId xmlns:p14="http://schemas.microsoft.com/office/powerpoint/2010/main" val="148691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 Legislative / Economic</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4180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13" y="971688"/>
            <a:ext cx="3061505" cy="2452740"/>
          </a:xfrm>
        </p:spPr>
        <p:txBody>
          <a:bodyPr>
            <a:normAutofit/>
          </a:bodyPr>
          <a:lstStyle/>
          <a:p>
            <a:r>
              <a:rPr lang="en-US" dirty="0"/>
              <a:t>Dwight D. Eisenhower, 34</a:t>
            </a:r>
            <a:r>
              <a:rPr lang="en-US" baseline="30000" dirty="0"/>
              <a:t>th</a:t>
            </a:r>
            <a:r>
              <a:rPr lang="en-US" dirty="0"/>
              <a:t> POTUS, 1953 - 1961</a:t>
            </a:r>
          </a:p>
        </p:txBody>
      </p:sp>
      <p:sp>
        <p:nvSpPr>
          <p:cNvPr id="3" name="Content Placeholder 2"/>
          <p:cNvSpPr>
            <a:spLocks noGrp="1"/>
          </p:cNvSpPr>
          <p:nvPr>
            <p:ph idx="1"/>
          </p:nvPr>
        </p:nvSpPr>
        <p:spPr>
          <a:xfrm>
            <a:off x="4317529" y="971688"/>
            <a:ext cx="7315200" cy="5120640"/>
          </a:xfrm>
        </p:spPr>
        <p:txBody>
          <a:bodyPr/>
          <a:lstStyle/>
          <a:p>
            <a:r>
              <a:rPr lang="en-US" dirty="0"/>
              <a:t>Post-war building boom in Tulsa, combined with modern architecture and construction techniques, results in spray-on “popcorn” ceilings in schools and public buildings all over town </a:t>
            </a:r>
          </a:p>
        </p:txBody>
      </p:sp>
      <p:grpSp>
        <p:nvGrpSpPr>
          <p:cNvPr id="7" name="Group 6"/>
          <p:cNvGrpSpPr/>
          <p:nvPr/>
        </p:nvGrpSpPr>
        <p:grpSpPr>
          <a:xfrm>
            <a:off x="0" y="-4665"/>
            <a:ext cx="12192000" cy="509286"/>
            <a:chOff x="0" y="1088020"/>
            <a:chExt cx="12192000" cy="509286"/>
          </a:xfrm>
        </p:grpSpPr>
        <p:sp>
          <p:nvSpPr>
            <p:cNvPr id="8" name="Rectangle 7"/>
            <p:cNvSpPr/>
            <p:nvPr/>
          </p:nvSpPr>
          <p:spPr>
            <a:xfrm>
              <a:off x="0" y="10880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1950s</a:t>
              </a:r>
            </a:p>
          </p:txBody>
        </p:sp>
        <p:grpSp>
          <p:nvGrpSpPr>
            <p:cNvPr id="9" name="Group 8"/>
            <p:cNvGrpSpPr/>
            <p:nvPr/>
          </p:nvGrpSpPr>
          <p:grpSpPr>
            <a:xfrm>
              <a:off x="1757038" y="1088020"/>
              <a:ext cx="9720170" cy="509286"/>
              <a:chOff x="176184" y="478420"/>
              <a:chExt cx="9720170" cy="509286"/>
            </a:xfrm>
          </p:grpSpPr>
          <p:sp>
            <p:nvSpPr>
              <p:cNvPr id="11" name="Rectangle 10"/>
              <p:cNvSpPr/>
              <p:nvPr/>
            </p:nvSpPr>
            <p:spPr>
              <a:xfrm>
                <a:off x="3507126"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1980s</a:t>
                </a:r>
              </a:p>
            </p:txBody>
          </p:sp>
          <p:sp>
            <p:nvSpPr>
              <p:cNvPr id="12" name="Rectangle 11"/>
              <p:cNvSpPr/>
              <p:nvPr/>
            </p:nvSpPr>
            <p:spPr>
              <a:xfrm>
                <a:off x="5104433"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1990s</a:t>
                </a:r>
              </a:p>
            </p:txBody>
          </p:sp>
          <p:sp>
            <p:nvSpPr>
              <p:cNvPr id="13" name="Rectangle 12"/>
              <p:cNvSpPr/>
              <p:nvPr/>
            </p:nvSpPr>
            <p:spPr>
              <a:xfrm>
                <a:off x="6701740"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2000s</a:t>
                </a:r>
              </a:p>
            </p:txBody>
          </p:sp>
          <p:sp>
            <p:nvSpPr>
              <p:cNvPr id="14" name="Rectangle 13"/>
              <p:cNvSpPr/>
              <p:nvPr/>
            </p:nvSpPr>
            <p:spPr>
              <a:xfrm>
                <a:off x="8299047"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2010s</a:t>
                </a:r>
              </a:p>
            </p:txBody>
          </p:sp>
          <p:sp>
            <p:nvSpPr>
              <p:cNvPr id="15" name="Rectangle 14"/>
              <p:cNvSpPr/>
              <p:nvPr/>
            </p:nvSpPr>
            <p:spPr>
              <a:xfrm>
                <a:off x="176184" y="478420"/>
                <a:ext cx="1757038"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1960s</a:t>
                </a:r>
              </a:p>
            </p:txBody>
          </p:sp>
          <p:sp>
            <p:nvSpPr>
              <p:cNvPr id="16" name="Rectangle 15"/>
              <p:cNvSpPr/>
              <p:nvPr/>
            </p:nvSpPr>
            <p:spPr>
              <a:xfrm>
                <a:off x="1938022" y="478420"/>
                <a:ext cx="1597307"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1970s</a:t>
                </a:r>
              </a:p>
            </p:txBody>
          </p:sp>
        </p:grpSp>
        <p:sp>
          <p:nvSpPr>
            <p:cNvPr id="10" name="Rectangle 9"/>
            <p:cNvSpPr/>
            <p:nvPr/>
          </p:nvSpPr>
          <p:spPr>
            <a:xfrm>
              <a:off x="11483587" y="1088020"/>
              <a:ext cx="708413" cy="50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
              </a:r>
            </a:p>
          </p:txBody>
        </p:sp>
      </p:grpSp>
      <p:pic>
        <p:nvPicPr>
          <p:cNvPr id="4" name="Picture 3"/>
          <p:cNvPicPr>
            <a:picLocks noChangeAspect="1"/>
          </p:cNvPicPr>
          <p:nvPr/>
        </p:nvPicPr>
        <p:blipFill>
          <a:blip r:embed="rId2"/>
          <a:stretch>
            <a:fillRect/>
          </a:stretch>
        </p:blipFill>
        <p:spPr>
          <a:xfrm>
            <a:off x="776636" y="3302301"/>
            <a:ext cx="2158116" cy="2682447"/>
          </a:xfrm>
          <a:prstGeom prst="rect">
            <a:avLst/>
          </a:prstGeom>
        </p:spPr>
      </p:pic>
      <p:cxnSp>
        <p:nvCxnSpPr>
          <p:cNvPr id="19" name="Straight Arrow Connector 18"/>
          <p:cNvCxnSpPr/>
          <p:nvPr/>
        </p:nvCxnSpPr>
        <p:spPr>
          <a:xfrm flipV="1">
            <a:off x="370236" y="613458"/>
            <a:ext cx="1585886" cy="2042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94886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9571</TotalTime>
  <Words>3755</Words>
  <Application>Microsoft Office PowerPoint</Application>
  <PresentationFormat>Widescreen</PresentationFormat>
  <Paragraphs>451</Paragraphs>
  <Slides>71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Corbel</vt:lpstr>
      <vt:lpstr>Junction Regular</vt:lpstr>
      <vt:lpstr>Wingdings 2</vt:lpstr>
      <vt:lpstr>Frame</vt:lpstr>
      <vt:lpstr>A 20th-Century IH’s Journey:  From Nixon to Trump…and Beyond?</vt:lpstr>
      <vt:lpstr>Objective</vt:lpstr>
      <vt:lpstr>Definition of IH</vt:lpstr>
      <vt:lpstr>PowerPoint Presentation</vt:lpstr>
      <vt:lpstr>Professional Associations</vt:lpstr>
      <vt:lpstr>Smokey the Bear</vt:lpstr>
      <vt:lpstr>Rachel Carson 1907 - 1964 </vt:lpstr>
      <vt:lpstr>Political / Legislative / Economic</vt:lpstr>
      <vt:lpstr>Dwight D. Eisenhower, 34th POTUS, 1953 - 1961</vt:lpstr>
      <vt:lpstr>John F. Kennedy, 35th POTUS, 1961 - 1963</vt:lpstr>
      <vt:lpstr>First Walmart discount center opened in Rogers, Arkansas, in 1962</vt:lpstr>
      <vt:lpstr>Lyndon B. Johnson, 36th POTUS, 1963 – 1969     </vt:lpstr>
      <vt:lpstr>Richard M. Nixon, 37th POTUS, 1969 - 1974</vt:lpstr>
      <vt:lpstr>Gerald Ford, 38th POTUS, 1974 - 1977</vt:lpstr>
      <vt:lpstr>Valley of the Drums, Bullitt County, Kentucky</vt:lpstr>
      <vt:lpstr>Love Canal, NY</vt:lpstr>
      <vt:lpstr>1973 and 1979 Oil Crises </vt:lpstr>
      <vt:lpstr>Jimmy Carter, 39th POTUS, 1977 - 1981</vt:lpstr>
      <vt:lpstr>Ronald Reagan, 40th POTUS, 1981 – 1989                                     </vt:lpstr>
      <vt:lpstr>First female chief at EPA</vt:lpstr>
      <vt:lpstr>AHERA</vt:lpstr>
      <vt:lpstr>George H. W. Bush, 41st POTUS, 1989 - 1993</vt:lpstr>
      <vt:lpstr>1990</vt:lpstr>
      <vt:lpstr>Bill Clinton, 42nd POTUS, 1993 - 2001 </vt:lpstr>
      <vt:lpstr>Reinventing Government</vt:lpstr>
      <vt:lpstr>Mergers and Acquisitions</vt:lpstr>
      <vt:lpstr>George W. Bush, 43rd POTUS, 2001 - 2009 </vt:lpstr>
      <vt:lpstr>Barack Obama, 44th POTUS, 2009 - 2017 </vt:lpstr>
      <vt:lpstr>Donald Trump, 45th POTUS, 2017 - 2021 </vt:lpstr>
      <vt:lpstr>Technological</vt:lpstr>
      <vt:lpstr>Computers</vt:lpstr>
      <vt:lpstr>IH Air Monitoring Equipment</vt:lpstr>
      <vt:lpstr>IH Noise Monitoring Equipment</vt:lpstr>
      <vt:lpstr>Sociocultural</vt:lpstr>
      <vt:lpstr>Increased reliance on connectivity along with apps and social media</vt:lpstr>
      <vt:lpstr>IH becomes more sophisticated</vt:lpstr>
      <vt:lpstr>Has OSHA’s role shifted?</vt:lpstr>
      <vt:lpstr>PowerPoint Presentation</vt:lpstr>
      <vt:lpstr>OSHA’s Sustainability document</vt:lpstr>
      <vt:lpstr>Sustainability Timeline</vt:lpstr>
      <vt:lpstr>PowerPoint Presentation</vt:lpstr>
      <vt:lpstr>Current Sustainability Efforts</vt:lpstr>
      <vt:lpstr>Center for Safety and Health Sustainability</vt:lpstr>
      <vt:lpstr>Has NIOSH’s role shifted?</vt:lpstr>
      <vt:lpstr>Shifts in Worker Demographics and the Patterns of Work </vt:lpstr>
      <vt:lpstr>When did these major shifts take place?</vt:lpstr>
      <vt:lpstr>At some point I realized that …</vt:lpstr>
      <vt:lpstr>Results of Our Work:  Reduced Occupational Fatalities &amp; Injuries</vt:lpstr>
      <vt:lpstr>Estimates of Fatal Industrial Accidents in the United States, 1913</vt:lpstr>
      <vt:lpstr> OSHA Is Making a Difference </vt:lpstr>
      <vt:lpstr>PowerPoint Presentation</vt:lpstr>
      <vt:lpstr>PowerPoint Presentation</vt:lpstr>
      <vt:lpstr>PowerPoint Presentation</vt:lpstr>
      <vt:lpstr>Nonfatal Occupational  Injuries and Illnesses  Involving Days Away  from from Work,  All Employers, 2014</vt:lpstr>
      <vt:lpstr>Occupational Illnesses</vt:lpstr>
      <vt:lpstr>Great progress, but much work to be done</vt:lpstr>
      <vt:lpstr>Recognition of Social and Cultural Factors</vt:lpstr>
      <vt:lpstr>Why do we invest resources in OEHS?</vt:lpstr>
      <vt:lpstr>How has our OESH practice evolved as our reasons have changed?</vt:lpstr>
      <vt:lpstr>How has our OESH practice evolved as our reasons have changed?</vt:lpstr>
      <vt:lpstr>Triple Bottom Line</vt:lpstr>
      <vt:lpstr>Enterprise Risk Management (AIHA BOK Team)</vt:lpstr>
      <vt:lpstr>How has our OESH practice evolved as our reasons have changed?</vt:lpstr>
      <vt:lpstr>Citizen Scientists</vt:lpstr>
      <vt:lpstr>Public Lab</vt:lpstr>
      <vt:lpstr>Biggest challenge to petroleum industry 10 March 2017</vt:lpstr>
      <vt:lpstr>Where does this lead us in the practice of OESH?  </vt:lpstr>
      <vt:lpstr>The Future Is Now </vt:lpstr>
      <vt:lpstr>Renewable Energy</vt:lpstr>
      <vt:lpstr>The Future Is Now</vt:lpstr>
      <vt:lpstr>PowerPoint Presentation</vt:lpstr>
    </vt:vector>
  </TitlesOfParts>
  <Company>USDA APHIS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20th–Century IH’s Journey:  From Nixon to Trump…and Beyond?</dc:title>
  <dc:creator>Nelson, Deborah I - APHIS</dc:creator>
  <cp:lastModifiedBy>Deborah Nelson</cp:lastModifiedBy>
  <cp:revision>174</cp:revision>
  <dcterms:created xsi:type="dcterms:W3CDTF">2017-02-25T20:39:12Z</dcterms:created>
  <dcterms:modified xsi:type="dcterms:W3CDTF">2018-02-09T17:49:47Z</dcterms:modified>
</cp:coreProperties>
</file>